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3"/>
    <p:sldId id="1017" r:id="rId4"/>
    <p:sldId id="1076" r:id="rId5"/>
    <p:sldId id="1018" r:id="rId6"/>
    <p:sldId id="1021" r:id="rId7"/>
    <p:sldId id="1022" r:id="rId8"/>
    <p:sldId id="1069" r:id="rId9"/>
    <p:sldId id="1026" r:id="rId10"/>
    <p:sldId id="1027" r:id="rId11"/>
    <p:sldId id="1075" r:id="rId12"/>
    <p:sldId id="1029" r:id="rId13"/>
    <p:sldId id="1030" r:id="rId14"/>
    <p:sldId id="1031" r:id="rId15"/>
    <p:sldId id="1032" r:id="rId16"/>
    <p:sldId id="1034" r:id="rId17"/>
    <p:sldId id="1036" r:id="rId18"/>
    <p:sldId id="1037" r:id="rId19"/>
    <p:sldId id="1038" r:id="rId20"/>
    <p:sldId id="1071" r:id="rId21"/>
    <p:sldId id="1070" r:id="rId22"/>
    <p:sldId id="1039" r:id="rId23"/>
    <p:sldId id="1040" r:id="rId24"/>
    <p:sldId id="1043" r:id="rId25"/>
    <p:sldId id="1045" r:id="rId26"/>
    <p:sldId id="1046" r:id="rId27"/>
    <p:sldId id="1042" r:id="rId28"/>
    <p:sldId id="1057" r:id="rId29"/>
    <p:sldId id="1047" r:id="rId30"/>
    <p:sldId id="1044" r:id="rId31"/>
    <p:sldId id="1072" r:id="rId32"/>
    <p:sldId id="1050" r:id="rId33"/>
    <p:sldId id="1054" r:id="rId34"/>
    <p:sldId id="1073" r:id="rId35"/>
    <p:sldId id="1074" r:id="rId36"/>
    <p:sldId id="1055" r:id="rId37"/>
    <p:sldId id="1056" r:id="rId3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21.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4.png"/><Relationship Id="rId2" Type="http://schemas.openxmlformats.org/officeDocument/2006/relationships/image" Target="../media/image42.png"/><Relationship Id="rId1" Type="http://schemas.openxmlformats.org/officeDocument/2006/relationships/image" Target="../media/image41.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36.png"/><Relationship Id="rId1"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4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8.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4.png"/><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6.png"/><Relationship Id="rId1"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png"/><Relationship Id="rId1"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0.png"/><Relationship Id="rId1" Type="http://schemas.openxmlformats.org/officeDocument/2006/relationships/image" Target="../media/image59.png"/></Relationships>
</file>

<file path=ppt/slides/_rels/slide3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65.png"/><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速率与化学平衡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化学反应速率</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43711" y="922972"/>
          <a:ext cx="11485848" cy="2743200"/>
        </p:xfrm>
        <a:graphic>
          <a:graphicData uri="http://schemas.openxmlformats.org/drawingml/2006/table">
            <a:tbl>
              <a:tblPr firstRow="1" firstCol="1" bandRow="1"/>
              <a:tblGrid>
                <a:gridCol w="1503023"/>
                <a:gridCol w="2457297"/>
                <a:gridCol w="4311455"/>
                <a:gridCol w="3214073"/>
              </a:tblGrid>
              <a:tr h="394423">
                <a:tc rowSpan="3">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数据记录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18575">
                <a:tc vMerge="1">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18575">
                <a:tc vMerge="1">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1857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锌与硫酸反应产生气泡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所用时间比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所用时间短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78" marR="305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r>
              <a:tr h="394423">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的硫酸与锌反应比</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的硫酸与锌反应快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78" marR="305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hMerge="1">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1" y="970264"/>
            <a:ext cx="11485848" cy="2730695"/>
          </a:xfrm>
          <a:prstGeom prst="rect">
            <a:avLst/>
          </a:prstGeom>
        </p:spPr>
      </p:pic>
      <p:sp>
        <p:nvSpPr>
          <p:cNvPr id="5" name="内容占位符 4"/>
          <p:cNvSpPr>
            <a:spLocks noGrp="1"/>
          </p:cNvSpPr>
          <p:nvPr>
            <p:ph idx="1"/>
          </p:nvPr>
        </p:nvSpPr>
        <p:spPr>
          <a:xfrm>
            <a:off x="360854" y="908720"/>
            <a:ext cx="11485848" cy="2792239"/>
          </a:xfrm>
        </p:spPr>
        <p:txBody>
          <a:bodyPr/>
          <a:lstStyle/>
          <a:p>
            <a:pPr indent="612140"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对于有气体生成的反应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可测定相同时间内收集气体的多少或测定收集等量气体所需时间的长短。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对于有固体参加的反应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可测定相同时间内消耗固体质量的多少。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对于有酸或碱参加的反应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可测定溶液中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对于有颜色变化或有沉淀生成的反应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可测定溶液变色或变浑浊所需时间的长短。</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970264"/>
            <a:ext cx="1997250" cy="46707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125121"/>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活化能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基元反应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大多数的化学反应往往经过多个反应步骤才能实现。其中每一步反应都称为基元反应。如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个基元反应分别为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反应机理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先后进行的基元反应，反映了化学反应的反应历程，反应历程又称反应机理。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基元反应发生的先决条件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基元反应发生的先决条件是反应物的分子必须发生碰撞，但并不是每一次分子碰撞都能发生化学反应。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125121"/>
              </a:xfrm>
              <a:blipFill rotWithShape="1">
                <a:blip r:embed="rId1"/>
                <a:stretch>
                  <a:fillRect l="-2" t="-12" r="1" b="-5315"/>
                </a:stretch>
              </a:blipFill>
            </p:spPr>
            <p:txBody>
              <a:bodyPr/>
              <a:lstStyle/>
              <a:p>
                <a:r>
                  <a:rPr lang="zh-CN" altLang="en-US">
                    <a:noFill/>
                  </a:rPr>
                  <a:t> </a:t>
                </a:r>
              </a:p>
            </p:txBody>
          </p:sp>
        </mc:Fallback>
      </mc:AlternateContent>
      <p:pic>
        <p:nvPicPr>
          <p:cNvPr id="8" name="知识点4.EPS" descr="id:2147491198;FounderCES"/>
          <p:cNvPicPr/>
          <p:nvPr/>
        </p:nvPicPr>
        <p:blipFill>
          <a:blip r:embed="rId2"/>
          <a:stretch>
            <a:fillRect/>
          </a:stretch>
        </p:blipFill>
        <p:spPr>
          <a:xfrm>
            <a:off x="459325" y="873552"/>
            <a:ext cx="1428311" cy="38417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有效碰撞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概念：能够发生化学反应的碰撞。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条件：具有足够的能量和合适的取向。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与反应速率的关系：有效碰撞的频率越高，则反应速率越快。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活化能和活化分子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活化分子：能够发生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有效碰撞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对于某一化学反应来说，在一定条件下，反应物分子中活化分子的百分数是一定的。</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活化能：活化分子具有的平均能量与反应物分子具有的平均能量之差，叫作反应的活化能。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反应物、生成物的能量与活化能的关系图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mm588.jpg" descr="id:2147493211;FounderCES"/>
          <p:cNvPicPr>
            <a:picLocks noChangeAspect="1"/>
          </p:cNvPicPr>
          <p:nvPr/>
        </p:nvPicPr>
        <p:blipFill>
          <a:blip r:embed="rId1"/>
          <a:stretch>
            <a:fillRect/>
          </a:stretch>
        </p:blipFill>
        <p:spPr>
          <a:xfrm>
            <a:off x="4907074" y="1412776"/>
            <a:ext cx="2376264" cy="2397389"/>
          </a:xfrm>
          <a:prstGeom prst="rect">
            <a:avLst/>
          </a:prstGeom>
        </p:spPr>
      </p:pic>
      <p:pic>
        <p:nvPicPr>
          <p:cNvPr id="5" name="图片 4"/>
          <p:cNvPicPr>
            <a:picLocks noChangeAspect="1"/>
          </p:cNvPicPr>
          <p:nvPr/>
        </p:nvPicPr>
        <p:blipFill>
          <a:blip r:embed="rId2"/>
          <a:stretch>
            <a:fillRect/>
          </a:stretch>
        </p:blipFill>
        <p:spPr>
          <a:xfrm>
            <a:off x="388902" y="4039562"/>
            <a:ext cx="11485848" cy="1130247"/>
          </a:xfrm>
          <a:prstGeom prst="rect">
            <a:avLst/>
          </a:prstGeom>
        </p:spPr>
      </p:pic>
      <p:sp>
        <p:nvSpPr>
          <p:cNvPr id="6" name="内容占位符 2"/>
          <p:cNvSpPr txBox="1"/>
          <p:nvPr/>
        </p:nvSpPr>
        <p:spPr bwMode="auto">
          <a:xfrm>
            <a:off x="388902" y="40050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表示反应的活化能。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表示活化分子变成生成物分子放出的能量。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表示反应热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2483;FounderCES"/>
          <p:cNvPicPr>
            <a:picLocks noChangeAspect="1"/>
          </p:cNvPicPr>
          <p:nvPr/>
        </p:nvPicPr>
        <p:blipFill>
          <a:blip r:embed="rId3"/>
          <a:stretch>
            <a:fillRect/>
          </a:stretch>
        </p:blipFill>
        <p:spPr>
          <a:xfrm>
            <a:off x="399454" y="4077072"/>
            <a:ext cx="1997250" cy="467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74726" y="746120"/>
            <a:ext cx="10071976"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用有效碰撞理论解释影响化学反应速率的因素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5.EPS" descr="id:2147491212;FounderCES"/>
          <p:cNvPicPr/>
          <p:nvPr/>
        </p:nvPicPr>
        <p:blipFill>
          <a:blip r:embed="rId1"/>
          <a:stretch>
            <a:fillRect/>
          </a:stretch>
        </p:blipFill>
        <p:spPr>
          <a:xfrm>
            <a:off x="384076" y="886975"/>
            <a:ext cx="1390650" cy="369570"/>
          </a:xfrm>
          <a:prstGeom prst="rect">
            <a:avLst/>
          </a:prstGeom>
        </p:spPr>
      </p:pic>
      <p:graphicFrame>
        <p:nvGraphicFramePr>
          <p:cNvPr id="2" name="表格 1"/>
          <p:cNvGraphicFramePr>
            <a:graphicFrameLocks noGrp="1"/>
          </p:cNvGraphicFramePr>
          <p:nvPr/>
        </p:nvGraphicFramePr>
        <p:xfrm>
          <a:off x="384076" y="1600200"/>
          <a:ext cx="11462624" cy="4688565"/>
        </p:xfrm>
        <a:graphic>
          <a:graphicData uri="http://schemas.openxmlformats.org/drawingml/2006/table">
            <a:tbl>
              <a:tblPr firstRow="1" firstCol="1" bandRow="1"/>
              <a:tblGrid>
                <a:gridCol w="2122878"/>
                <a:gridCol w="1572028"/>
                <a:gridCol w="1656184"/>
                <a:gridCol w="2232248"/>
                <a:gridCol w="1944216"/>
                <a:gridCol w="1935070"/>
              </a:tblGrid>
              <a:tr h="386038">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单位体积内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hMerge="1">
                  <a:tcPr/>
                </a:tc>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有效碰撞次数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化学反应速率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27985">
                <a:tc vMerge="1">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分子总数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活化分子数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活化分子百分数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vMerge="1">
                  <a:tcPr/>
                </a:tc>
                <a:tc vMerge="1">
                  <a:tcPr/>
                </a:tc>
              </a:tr>
              <a:tr h="82798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82798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82798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82798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加催化剂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60854" y="828362"/>
            <a:ext cx="11485848" cy="2246591"/>
          </a:xfrm>
          <a:prstGeom prst="rect">
            <a:avLst/>
          </a:prstGeom>
        </p:spPr>
      </p:pic>
      <p:sp>
        <p:nvSpPr>
          <p:cNvPr id="6" name="内容占位符 5"/>
          <p:cNvSpPr>
            <a:spLocks noGrp="1"/>
          </p:cNvSpPr>
          <p:nvPr>
            <p:ph idx="1"/>
          </p:nvPr>
        </p:nvSpPr>
        <p:spPr>
          <a:xfrm>
            <a:off x="360854" y="836712"/>
            <a:ext cx="11485848" cy="223824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催化剂能降低正、逆反应的活化能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但不能改变反应方向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也不能改变反应热的大小。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增大浓度、增大压强、升高温度和加催化剂都能增加单位体积内活化分子数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但只有升高温度和加催化剂能增加活化分子百分数。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名师点拨.EPS" descr="id:2147492483;FounderCES"/>
          <p:cNvPicPr>
            <a:picLocks noChangeAspect="1"/>
          </p:cNvPicPr>
          <p:nvPr/>
        </p:nvPicPr>
        <p:blipFill>
          <a:blip r:embed="rId2"/>
          <a:stretch>
            <a:fillRect/>
          </a:stretch>
        </p:blipFill>
        <p:spPr>
          <a:xfrm>
            <a:off x="399454" y="908720"/>
            <a:ext cx="1997250" cy="46707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26654" y="1267442"/>
            <a:ext cx="10537158" cy="515719"/>
          </a:xfrm>
        </p:spPr>
        <p:txBody>
          <a:bodyPr/>
          <a:lstStyle/>
          <a:p>
            <a:r>
              <a:rPr lang="en-US" altLang="zh-CN" sz="2100" b="1">
                <a:solidFill>
                  <a:srgbClr val="00A451"/>
                </a:solidFill>
                <a:latin typeface="宋体" panose="02010600030101010101" pitchFamily="2" charset="-122"/>
                <a:cs typeface="Times New Roman" panose="02020603050405020304" pitchFamily="18" charset="0"/>
              </a:rPr>
              <a:t>“</a:t>
            </a:r>
            <a:r>
              <a:rPr lang="zh-CN" altLang="zh-CN" sz="21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三段式</a:t>
            </a:r>
            <a:r>
              <a:rPr lang="en-US" altLang="zh-CN" sz="2100" b="1">
                <a:solidFill>
                  <a:srgbClr val="00A451"/>
                </a:solidFill>
                <a:latin typeface="宋体" panose="02010600030101010101" pitchFamily="2" charset="-122"/>
                <a:cs typeface="Times New Roman" panose="02020603050405020304" pitchFamily="18" charset="0"/>
              </a:rPr>
              <a:t>”</a:t>
            </a:r>
            <a:r>
              <a:rPr lang="zh-CN" altLang="zh-CN" sz="21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法在化学反应速率计算中的应用</a:t>
            </a:r>
            <a:endParaRPr lang="zh-CN" altLang="en-US" sz="2100"/>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3120959" y="692696"/>
            <a:ext cx="5948493" cy="566849"/>
          </a:xfrm>
          <a:prstGeom prst="rect">
            <a:avLst/>
          </a:prstGeom>
        </p:spPr>
      </p:pic>
      <p:pic>
        <p:nvPicPr>
          <p:cNvPr id="5" name="要点1.EPS" descr="id:2147491247;FounderCES"/>
          <p:cNvPicPr/>
          <p:nvPr/>
        </p:nvPicPr>
        <p:blipFill>
          <a:blip r:embed="rId2"/>
          <a:stretch>
            <a:fillRect/>
          </a:stretch>
        </p:blipFill>
        <p:spPr>
          <a:xfrm>
            <a:off x="360854" y="1385692"/>
            <a:ext cx="948690" cy="333375"/>
          </a:xfrm>
          <a:prstGeom prst="rect">
            <a:avLst/>
          </a:prstGeom>
        </p:spPr>
      </p:pic>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60854" y="1815105"/>
              <a:ext cx="11468705" cy="4789368"/>
            </p:xfrm>
            <a:graphic>
              <a:graphicData uri="http://schemas.openxmlformats.org/drawingml/2006/table">
                <a:tbl>
                  <a:tblPr firstRow="1" firstCol="1" bandRow="1"/>
                  <a:tblGrid>
                    <a:gridCol w="11468705"/>
                  </a:tblGrid>
                  <a:tr h="939850">
                    <a:tc>
                      <a:txBody>
                        <a:bodyPr/>
                        <a:lstStyle/>
                        <a:p>
                          <a:pPr algn="just" hangingPunct="0">
                            <a:lnSpc>
                              <a:spcPct val="140000"/>
                            </a:lnSpc>
                            <a:buNone/>
                          </a:pPr>
                          <a:r>
                            <a:rPr lang="zh-CN"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例</a:t>
                          </a:r>
                          <a:r>
                            <a:rPr lang="zh-CN"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在一定条件下</a:t>
                          </a:r>
                          <a:r>
                            <a:rPr lang="zh-CN"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密闭容器中充入</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1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和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1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100" b="1" spc="-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发生反应 </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1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1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1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1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1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时测定生成</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则用</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表示的平均反应速率分别为多少</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068" marR="440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3849518">
                    <a:tc>
                      <a:txBody>
                        <a:bodyPr/>
                        <a:lstStyle/>
                        <a:p>
                          <a:pPr algn="ctr" hangingPunct="0">
                            <a:lnSpc>
                              <a:spcPct val="100000"/>
                            </a:lnSpc>
                            <a:buNone/>
                          </a:pP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m>
                                <m:mPr>
                                  <m:mcs>
                                    <m:mc>
                                      <m:mcPr>
                                        <m:count m:val="6"/>
                                        <m:mcJc m:val="center"/>
                                      </m:mcPr>
                                    </m:mc>
                                  </m:mcs>
                                  <m:plcHide m:val="on"/>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sSub>
                                      <m:sSub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𝐍</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r>
                                      <m:rPr>
                                        <m:nor/>
                                      </m:rP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e>
                                    <m: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r>
                                      <m:rPr>
                                        <m:nor/>
                                      </m:rP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e>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𝟐𝐍</m:t>
                                    </m:r>
                                    <m:sSub>
                                      <m:sSub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r>
                                      <m:rPr>
                                        <m:nor/>
                                      </m:rP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mr>
                                <m:mr>
                                  <m:e>
                                    <m:r>
                                      <m:rPr>
                                        <m:nor/>
                                      </m:rP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起始</m:t>
                                    </m:r>
                                    <m:r>
                                      <m:rPr>
                                        <m:nor/>
                                      </m:rP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𝐦𝐨𝐥</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转化</m:t>
                                    </m:r>
                                    <m:r>
                                      <m:rPr>
                                        <m:nor/>
                                      </m:rP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𝐦𝐨𝐥</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r>
                                      <m:rPr>
                                        <m:nor/>
                                      </m:rP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r>
                                      <m:rPr>
                                        <m:nor/>
                                      </m:rP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e>
                                </m:mr>
                                <m:m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𝟏𝟎𝐦𝐢𝐧</m:t>
                                    </m:r>
                                    <m:r>
                                      <m:rPr>
                                        <m:nor/>
                                      </m:rP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时</m:t>
                                    </m:r>
                                    <m:r>
                                      <m:rPr>
                                        <m:nor/>
                                      </m:rP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𝐦𝐨𝐥</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r>
                                      <m:rPr>
                                        <m:nor/>
                                      </m:rP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e>
                                </m:mr>
                              </m:m>
                            </m:oMath>
                          </a14:m>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三段式</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转化的部分是按照化学计量系数进行反应的</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buNone/>
                          </a:pPr>
                          <a:r>
                            <a:rPr lang="en-US" sz="21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r>
                                    <m:rPr>
                                      <m:nor/>
                                    </m:rP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𝟏𝟎𝐦𝐢𝐧</m:t>
                                  </m:r>
                                </m:den>
                              </m:f>
                            </m:oMath>
                          </a14:m>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0.025</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buNone/>
                          </a:pPr>
                          <a:r>
                            <a:rPr lang="en-US" sz="21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r>
                                    <m:rPr>
                                      <m:nor/>
                                    </m:rP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𝟏𝟎𝐦𝐢𝐧</m:t>
                                  </m:r>
                                </m:den>
                              </m:f>
                            </m:oMath>
                          </a14:m>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0.075</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buNone/>
                          </a:pPr>
                          <a:r>
                            <a:rPr lang="en-US" sz="21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𝟏𝐦𝐨𝐥</m:t>
                                  </m:r>
                                </m:num>
                                <m:den>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𝟏𝟎𝐦𝐢𝐧</m:t>
                                  </m:r>
                                </m:den>
                              </m:f>
                            </m:oMath>
                          </a14:m>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0.05</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068" marR="440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6" name="表格 5"/>
              <p:cNvGraphicFramePr>
                <a:graphicFrameLocks noGrp="1"/>
              </p:cNvGraphicFramePr>
              <p:nvPr/>
            </p:nvGraphicFramePr>
            <p:xfrm>
              <a:off x="360854" y="1815105"/>
              <a:ext cx="11468705" cy="4789368"/>
            </p:xfrm>
            <a:graphic>
              <a:graphicData uri="http://schemas.openxmlformats.org/drawingml/2006/table">
                <a:tbl>
                  <a:tblPr firstRow="1" firstCol="1" bandRow="1"/>
                  <a:tblGrid>
                    <a:gridCol w="11468705"/>
                  </a:tblGrid>
                  <a:tr h="959485">
                    <a:tc>
                      <a:txBody>
                        <a:bodyPr/>
                        <a:lstStyle/>
                        <a:p>
                          <a:endParaRPr lang="zh-CN"/>
                        </a:p>
                      </a:txBody>
                      <a:tcPr marL="44068" marR="440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3849370">
                    <a:tc>
                      <a:txBody>
                        <a:bodyPr/>
                        <a:lstStyle/>
                        <a:p>
                          <a:endParaRPr lang="zh-CN"/>
                        </a:p>
                      </a:txBody>
                      <a:tcPr marL="44068" marR="440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50239"/>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反应物的转化率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已被转化的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反应物的物质的量与其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初始的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物质的量之比。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反应物转化的物质的量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或质量、浓度</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反应物起始的物质的量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或质量、浓度</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𝟐𝐦𝐨𝐥</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𝟒𝐦𝐨𝐥</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生成物的产率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指生成物的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实际值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理论值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按照化学方程式计算出来的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的产率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850239"/>
              </a:xfrm>
              <a:blipFill rotWithShape="1">
                <a:blip r:embed="rId1"/>
                <a:stretch>
                  <a:fillRect l="-2" t="-13" r="1" b="2"/>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697807"/>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反应结束时各物质的浓度</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反应结束时各物质的百分含量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气体的体积分数、物质的量分数、质量分数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pP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 ＝</a:t>
                </a:r>
                <a14:m>
                  <m:oMath xmlns:m="http://schemas.openxmlformats.org/officeDocument/2006/math">
                    <m:f>
                      <m:f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r>
                          <a:rPr lang="en-US" altLang="zh-CN" b="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r>
                          <a:rPr lang="en-US" altLang="zh-CN" b="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den>
                    </m:f>
                  </m:oMath>
                </a14:m>
                <a:r>
                  <a:rPr lang="en-US" altLang="zh-CN" b="1" spc="-6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 ＝</a:t>
                </a:r>
                <a14:m>
                  <m:oMath xmlns:m="http://schemas.openxmlformats.org/officeDocument/2006/math">
                    <m:f>
                      <m:f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r>
                          <a:rPr lang="en-US" altLang="zh-CN" b="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r>
                          <a:rPr lang="en-US" altLang="zh-CN" b="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den>
                    </m:f>
                  </m:oMath>
                </a14:m>
                <a:endParaRPr lang="en-US" altLang="zh-CN" b="1" spc="-6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20000"/>
                  </a:lnSpc>
                </a:pP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𝟏𝐦𝐨𝐥</m:t>
                        </m:r>
                      </m:den>
                    </m:f>
                  </m:oMath>
                </a14:m>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697807"/>
              </a:xfrm>
              <a:blipFill rotWithShape="1">
                <a:blip r:embed="rId1"/>
                <a:stretch>
                  <a:fillRect l="-2" t="-17" r="1" b="5"/>
                </a:stretch>
              </a:blipFill>
            </p:spPr>
            <p:txBody>
              <a:bodyPr/>
              <a:lstStyle/>
              <a:p>
                <a:r>
                  <a:rPr lang="zh-CN" alt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613950" y="653543"/>
            <a:ext cx="4170423" cy="594217"/>
          </a:xfrm>
          <a:prstGeom prst="rect">
            <a:avLst/>
          </a:prstGeom>
        </p:spPr>
      </p:pic>
      <p:grpSp>
        <p:nvGrpSpPr>
          <p:cNvPr id="5" name="组合 4"/>
          <p:cNvGrpSpPr/>
          <p:nvPr/>
        </p:nvGrpSpPr>
        <p:grpSpPr>
          <a:xfrm>
            <a:off x="296094" y="1628800"/>
            <a:ext cx="11415736" cy="3842990"/>
            <a:chOff x="296094" y="1628800"/>
            <a:chExt cx="11415736" cy="3842990"/>
          </a:xfrm>
        </p:grpSpPr>
        <p:pic>
          <p:nvPicPr>
            <p:cNvPr id="2" name="XB04.EPS" descr="id:2147493140;FounderCES"/>
            <p:cNvPicPr>
              <a:picLocks noChangeAspect="1"/>
            </p:cNvPicPr>
            <p:nvPr/>
          </p:nvPicPr>
          <p:blipFill rotWithShape="1">
            <a:blip r:embed="rId2"/>
            <a:srcRect l="14694" b="61808"/>
            <a:stretch>
              <a:fillRect/>
            </a:stretch>
          </p:blipFill>
          <p:spPr>
            <a:xfrm>
              <a:off x="1630710" y="1628800"/>
              <a:ext cx="10081120" cy="3842990"/>
            </a:xfrm>
            <a:prstGeom prst="rect">
              <a:avLst/>
            </a:prstGeom>
          </p:spPr>
        </p:pic>
        <p:pic>
          <p:nvPicPr>
            <p:cNvPr id="4" name="图片 3"/>
            <p:cNvPicPr>
              <a:picLocks noChangeAspect="1"/>
            </p:cNvPicPr>
            <p:nvPr/>
          </p:nvPicPr>
          <p:blipFill rotWithShape="1">
            <a:blip r:embed="rId3">
              <a:clrChange>
                <a:clrFrom>
                  <a:srgbClr val="C0C1C3"/>
                </a:clrFrom>
                <a:clrTo>
                  <a:srgbClr val="C0C1C3">
                    <a:alpha val="0"/>
                  </a:srgbClr>
                </a:clrTo>
              </a:clrChange>
            </a:blip>
            <a:srcRect l="2061" t="793" r="261" b="434"/>
            <a:stretch>
              <a:fillRect/>
            </a:stretch>
          </p:blipFill>
          <p:spPr>
            <a:xfrm>
              <a:off x="296094" y="2636912"/>
              <a:ext cx="1352550" cy="1072877"/>
            </a:xfrm>
            <a:prstGeom prst="rect">
              <a:avLst/>
            </a:prstGeom>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恒温时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两种容器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60855" y="1484782"/>
              <a:ext cx="11485850" cy="3307161"/>
            </p:xfrm>
            <a:graphic>
              <a:graphicData uri="http://schemas.openxmlformats.org/drawingml/2006/table">
                <a:tbl>
                  <a:tblPr firstRow="1" firstCol="1" bandRow="1"/>
                  <a:tblGrid>
                    <a:gridCol w="1845920"/>
                    <a:gridCol w="3775255"/>
                    <a:gridCol w="1913379"/>
                    <a:gridCol w="3951296"/>
                  </a:tblGrid>
                  <a:tr h="648074">
                    <a:tc grid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恒温恒容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grid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恒温恒压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1667102">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恒温、恒容时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恒温、恒压时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smtClean="0">
                                          <a:solidFill>
                                            <a:srgbClr val="000000"/>
                                          </a:solidFill>
                                          <a:latin typeface="Book Antiqua" panose="02040602050305030304" pitchFamily="18" charset="0"/>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smtClean="0">
                                          <a:solidFill>
                                            <a:srgbClr val="000000"/>
                                          </a:solidFill>
                                          <a:latin typeface="Book Antiqua" panose="02040602050305030304" pitchFamily="18" charset="0"/>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991985">
                    <a:tc gridSpan="2">
                      <a:txBody>
                        <a:bodyPr/>
                        <a:lstStyle/>
                        <a:p>
                          <a:pPr algn="ctr" hangingPunct="0">
                            <a:lnSpc>
                              <a:spcPct val="150000"/>
                            </a:lnSpc>
                            <a:buNone/>
                          </a:pPr>
                          <a:r>
                            <a:rPr lang="en-US" altLang="zh-CN" sz="2400" b="1">
                              <a:solidFill>
                                <a:srgbClr val="000000"/>
                              </a:solidFill>
                              <a:effectLst/>
                              <a:ea typeface="Cambria Math" panose="02040503050406030204" pitchFamily="18" charset="0"/>
                              <a:cs typeface="Times New Roman" panose="02020603050405020304" pitchFamily="18" charset="0"/>
                            </a:rPr>
                            <a:t>  </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p</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前</m:t>
                                  </m:r>
                                  <m:r>
                                    <m:rPr>
                                      <m:nor/>
                                    </m:rPr>
                                    <a:rPr lang="zh-CN" altLang="en-US" sz="2400" smtClean="0">
                                      <a:latin typeface="Cambria Math" panose="02040503050406030204" pitchFamily="18" charset="0"/>
                                    </a:rPr>
                                    <m:t> </m:t>
                                  </m:r>
                                </m:num>
                                <m:den>
                                  <m:r>
                                    <m:rPr>
                                      <m:nor/>
                                    </m:rPr>
                                    <a:rPr lang="en-US" altLang="zh-CN" sz="2400" b="1" i="1" smtClean="0">
                                      <a:solidFill>
                                        <a:srgbClr val="000000"/>
                                      </a:solidFill>
                                      <a:latin typeface="Cambria Math" panose="02040503050406030204" pitchFamily="18" charset="0"/>
                                      <a:cs typeface="Times New Roman" panose="02020603050405020304" pitchFamily="18" charset="0"/>
                                    </a:rPr>
                                    <m:t>p</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后</m:t>
                                  </m:r>
                                  <m:r>
                                    <m:rPr>
                                      <m:nor/>
                                    </m:rPr>
                                    <a:rPr lang="zh-CN" altLang="en-US" sz="2400" smtClean="0">
                                      <a:latin typeface="Cambria Math" panose="02040503050406030204" pitchFamily="18" charset="0"/>
                                    </a:rPr>
                                    <m:t> </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n</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前</m:t>
                                  </m:r>
                                  <m:r>
                                    <m:rPr>
                                      <m:nor/>
                                    </m:rPr>
                                    <a:rPr lang="zh-CN" altLang="en-US" sz="2400" smtClean="0">
                                      <a:latin typeface="Cambria Math" panose="02040503050406030204" pitchFamily="18" charset="0"/>
                                    </a:rPr>
                                    <m:t> </m:t>
                                  </m:r>
                                </m:num>
                                <m:den>
                                  <m:r>
                                    <m:rPr>
                                      <m:nor/>
                                    </m:rP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n</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后</m:t>
                                  </m:r>
                                  <m:r>
                                    <m:rPr>
                                      <m:nor/>
                                    </m:rPr>
                                    <a:rPr lang="zh-CN" altLang="en-US" sz="2400" smtClean="0">
                                      <a:latin typeface="Cambria Math" panose="02040503050406030204" pitchFamily="18" charset="0"/>
                                    </a:rPr>
                                    <m:t> </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c gridSpan="2">
                      <a:txBody>
                        <a:bodyPr/>
                        <a:lstStyle/>
                        <a:p>
                          <a:pPr algn="ctr" hangingPunct="0">
                            <a:lnSpc>
                              <a:spcPct val="150000"/>
                            </a:lnSpc>
                            <a:buNone/>
                          </a:pPr>
                          <a:r>
                            <a:rPr lang="en-US" altLang="zh-CN" sz="2400" b="1">
                              <a:solidFill>
                                <a:srgbClr val="000000"/>
                              </a:solidFill>
                              <a:effectLst/>
                              <a:ea typeface="Cambria Math" panose="02040503050406030204" pitchFamily="18" charset="0"/>
                              <a:cs typeface="Times New Roman" panose="02020603050405020304" pitchFamily="18" charset="0"/>
                            </a:rPr>
                            <a:t>  </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b="1" i="1" smtClean="0">
                                      <a:solidFill>
                                        <a:srgbClr val="000000"/>
                                      </a:solidFill>
                                      <a:latin typeface="Book Antiqua" panose="02040602050305030304" pitchFamily="18" charset="0"/>
                                      <a:cs typeface="Times New Roman" panose="02020603050405020304" pitchFamily="18" charset="0"/>
                                    </a:rPr>
                                    <m:t>v</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前</m:t>
                                  </m:r>
                                  <m:r>
                                    <m:rPr>
                                      <m:nor/>
                                    </m:rPr>
                                    <a:rPr lang="zh-CN" altLang="en-US" sz="2400" smtClean="0">
                                      <a:latin typeface="Cambria Math" panose="02040503050406030204" pitchFamily="18" charset="0"/>
                                    </a:rPr>
                                    <m:t> </m:t>
                                  </m:r>
                                </m:num>
                                <m:den>
                                  <m:r>
                                    <m:rPr>
                                      <m:nor/>
                                    </m:rPr>
                                    <a:rPr lang="en-US" altLang="zh-CN" sz="2400" b="1" i="1" smtClean="0">
                                      <a:solidFill>
                                        <a:srgbClr val="000000"/>
                                      </a:solidFill>
                                      <a:latin typeface="Book Antiqua" panose="02040602050305030304" pitchFamily="18" charset="0"/>
                                      <a:cs typeface="Times New Roman" panose="02020603050405020304" pitchFamily="18" charset="0"/>
                                    </a:rPr>
                                    <m:t>v</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后</m:t>
                                  </m:r>
                                  <m:r>
                                    <m:rPr>
                                      <m:nor/>
                                    </m:rPr>
                                    <a:rPr lang="zh-CN" altLang="en-US" sz="2400" smtClean="0">
                                      <a:latin typeface="Cambria Math" panose="02040503050406030204" pitchFamily="18" charset="0"/>
                                    </a:rPr>
                                    <m:t> </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b="1" i="1" smtClean="0">
                                      <a:solidFill>
                                        <a:srgbClr val="000000"/>
                                      </a:solidFill>
                                      <a:latin typeface="Book Antiqua" panose="02040602050305030304" pitchFamily="18" charset="0"/>
                                      <a:cs typeface="Times New Roman" panose="02020603050405020304" pitchFamily="18" charset="0"/>
                                    </a:rPr>
                                    <m:t>v</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前</m:t>
                                  </m:r>
                                  <m:r>
                                    <m:rPr>
                                      <m:nor/>
                                    </m:rPr>
                                    <a:rPr lang="zh-CN" altLang="en-US" sz="2400" smtClean="0">
                                      <a:latin typeface="Cambria Math" panose="02040503050406030204" pitchFamily="18" charset="0"/>
                                    </a:rPr>
                                    <m:t> </m:t>
                                  </m:r>
                                </m:num>
                                <m:den>
                                  <m:r>
                                    <m:rPr>
                                      <m:nor/>
                                    </m:rPr>
                                    <a:rPr lang="en-US" altLang="zh-CN" sz="2400" b="1" i="1" smtClean="0">
                                      <a:solidFill>
                                        <a:srgbClr val="000000"/>
                                      </a:solidFill>
                                      <a:latin typeface="Book Antiqua" panose="02040602050305030304" pitchFamily="18" charset="0"/>
                                      <a:cs typeface="Times New Roman" panose="02020603050405020304" pitchFamily="18" charset="0"/>
                                    </a:rPr>
                                    <m:t>v</m:t>
                                  </m:r>
                                  <m:r>
                                    <m:rPr>
                                      <m:nor/>
                                    </m:rPr>
                                    <a:rPr kumimoji="0" lang="zh-CN" altLang="en-US" sz="2400" b="1" i="0" u="none" strike="noStrike" kern="1200" cap="none" spc="0" normalizeH="0" baseline="-2500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后</m:t>
                                  </m:r>
                                  <m:r>
                                    <m:rPr>
                                      <m:nor/>
                                    </m:rPr>
                                    <a:rPr lang="zh-CN" altLang="en-US" sz="2400" smtClean="0">
                                      <a:latin typeface="Cambria Math" panose="02040503050406030204" pitchFamily="18" charset="0"/>
                                    </a:rPr>
                                    <m:t> </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bl>
              </a:graphicData>
            </a:graphic>
          </p:graphicFrame>
        </mc:Choice>
        <mc:Fallback xmlns="">
          <p:graphicFrame>
            <p:nvGraphicFramePr>
              <p:cNvPr id="3" name="表格 2"/>
              <p:cNvGraphicFramePr>
                <a:graphicFrameLocks noGrp="1"/>
              </p:cNvGraphicFramePr>
              <p:nvPr/>
            </p:nvGraphicFramePr>
            <p:xfrm>
              <a:off x="360855" y="1484782"/>
              <a:ext cx="11485850" cy="3307161"/>
            </p:xfrm>
            <a:graphic>
              <a:graphicData uri="http://schemas.openxmlformats.org/drawingml/2006/table">
                <a:tbl>
                  <a:tblPr firstRow="1" firstCol="1" bandRow="1"/>
                  <a:tblGrid>
                    <a:gridCol w="1845920"/>
                    <a:gridCol w="3775255"/>
                    <a:gridCol w="1913379"/>
                    <a:gridCol w="3951296"/>
                  </a:tblGrid>
                  <a:tr h="648074">
                    <a:tc grid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恒温恒容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grid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恒温恒压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1666875">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991870">
                    <a:tc grid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c grid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bl>
              </a:graphicData>
            </a:graphic>
          </p:graphicFrame>
        </mc:Fallback>
      </mc:AlternateContent>
      <p:pic>
        <p:nvPicPr>
          <p:cNvPr id="6146" name="wht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598" y="2188364"/>
            <a:ext cx="1428427" cy="1528668"/>
          </a:xfrm>
          <a:prstGeom prst="rect">
            <a:avLst/>
          </a:prstGeom>
          <a:noFill/>
          <a:extLst>
            <a:ext uri="{909E8E84-426E-40DD-AFC4-6F175D3DCCD1}">
              <a14:hiddenFill xmlns:a14="http://schemas.microsoft.com/office/drawing/2010/main">
                <a:solidFill>
                  <a:srgbClr val="FFFFFF"/>
                </a:solidFill>
              </a14:hiddenFill>
            </a:ext>
          </a:extLst>
        </p:spPr>
      </p:pic>
      <p:pic>
        <p:nvPicPr>
          <p:cNvPr id="6145" name="wht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9262" y="2177054"/>
            <a:ext cx="871345" cy="15030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416320"/>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，一定条件下，将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 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的恒容密闭容器中，反应</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，测得生成</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 Z</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的平均反应速率为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的反应速率为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0.075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反应放出的热量为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416320"/>
              </a:xfrm>
              <a:blipFill rotWithShape="1">
                <a:blip r:embed="rId1"/>
                <a:stretch>
                  <a:fillRect l="-2" t="-911" r="1"/>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369071" y="876537"/>
            <a:ext cx="1186153" cy="401015"/>
          </a:xfrm>
          <a:prstGeom prst="rect">
            <a:avLst/>
          </a:prstGeom>
        </p:spPr>
      </p:pic>
      <p:pic>
        <p:nvPicPr>
          <p:cNvPr id="2" name="图片 1"/>
          <p:cNvPicPr>
            <a:picLocks noChangeAspect="1"/>
          </p:cNvPicPr>
          <p:nvPr/>
        </p:nvPicPr>
        <p:blipFill>
          <a:blip r:embed="rId3"/>
          <a:stretch>
            <a:fillRect/>
          </a:stretch>
        </p:blipFill>
        <p:spPr>
          <a:xfrm>
            <a:off x="403575" y="4149080"/>
            <a:ext cx="1046020" cy="423292"/>
          </a:xfrm>
          <a:prstGeom prst="rect">
            <a:avLst/>
          </a:prstGeom>
        </p:spPr>
      </p:pic>
      <p:sp>
        <p:nvSpPr>
          <p:cNvPr id="6" name="文本框 5"/>
          <p:cNvSpPr txBox="1"/>
          <p:nvPr/>
        </p:nvSpPr>
        <p:spPr>
          <a:xfrm>
            <a:off x="1414686" y="4005064"/>
            <a:ext cx="600399" cy="579967"/>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147115"/>
              </a:xfrm>
            </p:spPr>
            <p:txBody>
              <a:bodyPr/>
              <a:lstStyle/>
              <a:p>
                <a:pPr indent="1078230" hangingPunct="0"/>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列三段式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m>
                      <m:mPr>
                        <m:mcs>
                          <m:mc>
                            <m:mcPr>
                              <m:count m:val="6"/>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𝐗</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𝟑𝐘</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开始</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转化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mr>
                    </m:m>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不能表示反应速率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平均反应速率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0.075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不是瞬时速率。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则反应放出的热量为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147115"/>
              </a:xfrm>
              <a:blipFill rotWithShape="1">
                <a:blip r:embed="rId1"/>
                <a:stretch>
                  <a:fillRect l="-2" t="-12" r="1" b="8"/>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360854" y="872572"/>
            <a:ext cx="999732" cy="409339"/>
          </a:xfrm>
          <a:prstGeom prst="rect">
            <a:avLst/>
          </a:prstGeom>
        </p:spPr>
      </p:pic>
      <p:pic>
        <p:nvPicPr>
          <p:cNvPr id="2" name="箭头右下.eps" descr="id:2147493284;FounderCES"/>
          <p:cNvPicPr>
            <a:picLocks noChangeAspect="1"/>
          </p:cNvPicPr>
          <p:nvPr/>
        </p:nvPicPr>
        <p:blipFill>
          <a:blip r:embed="rId3"/>
          <a:stretch>
            <a:fillRect/>
          </a:stretch>
        </p:blipFill>
        <p:spPr>
          <a:xfrm>
            <a:off x="8183438" y="3645024"/>
            <a:ext cx="547401" cy="43204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51554" y="855296"/>
            <a:ext cx="11495147" cy="2174544"/>
          </a:xfrm>
          <a:prstGeom prst="rect">
            <a:avLst/>
          </a:prstGeom>
        </p:spPr>
      </p:pic>
      <p:pic>
        <p:nvPicPr>
          <p:cNvPr id="5" name="顿有所悟.EPS" descr="id:2147491297;FounderCES"/>
          <p:cNvPicPr/>
          <p:nvPr/>
        </p:nvPicPr>
        <p:blipFill>
          <a:blip r:embed="rId2"/>
          <a:stretch>
            <a:fillRect/>
          </a:stretch>
        </p:blipFill>
        <p:spPr>
          <a:xfrm>
            <a:off x="406574" y="927304"/>
            <a:ext cx="1650365" cy="361950"/>
          </a:xfrm>
          <a:prstGeom prst="rect">
            <a:avLst/>
          </a:prstGeom>
        </p:spPr>
      </p:pic>
      <p:sp>
        <p:nvSpPr>
          <p:cNvPr id="3" name="内容占位符 2"/>
          <p:cNvSpPr>
            <a:spLocks noGrp="1"/>
          </p:cNvSpPr>
          <p:nvPr>
            <p:ph idx="1"/>
          </p:nvPr>
        </p:nvSpPr>
        <p:spPr>
          <a:xfrm>
            <a:off x="360854" y="791599"/>
            <a:ext cx="11485848" cy="2308324"/>
          </a:xfrm>
        </p:spPr>
        <p:txBody>
          <a:bodyPr/>
          <a:lstStyle/>
          <a:p>
            <a:pPr algn="just" hangingPunct="0">
              <a:lnSpc>
                <a:spcPct val="150000"/>
              </a:lnSpc>
              <a:buNone/>
            </a:pP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化学反应中各物质浓度的计算</a:t>
            </a:r>
            <a:r>
              <a:rPr lang="zh-CN"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模板</a:t>
            </a:r>
            <a:r>
              <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三段式</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写出有关反应的化学方程式。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找出各物质的起始量、转化量、某时刻量。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根据已知条件列方程式计算。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900235"/>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化学反应速率的比较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先看单位是否一致，若不一致，需转化为同一单位。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转化为同一物质法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：将不同物质的化学反应速率转化成同一物质的化学反应速率，再比较其数值大小。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比值法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：用各物质的化学反应速率除以对应各物质的化学计量数，所得数值大的化学反应速率大。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1"/>
          <a:stretch>
            <a:fillRect/>
          </a:stretch>
        </p:blipFill>
        <p:spPr>
          <a:xfrm>
            <a:off x="406574" y="908720"/>
            <a:ext cx="952500" cy="33401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16320"/>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海南琼海嘉积中学高二检测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已知可逆反应：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，下列表示该可逆反应的反应速率最大的是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𝐄</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𝐐</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16320"/>
              </a:xfrm>
              <a:blipFill rotWithShape="1">
                <a:blip r:embed="rId1"/>
                <a:stretch>
                  <a:fillRect l="-2" t="-18" r="1"/>
                </a:stretch>
              </a:blipFill>
            </p:spPr>
            <p:txBody>
              <a:bodyPr/>
              <a:lstStyle/>
              <a:p>
                <a:r>
                  <a:rPr lang="zh-CN" altLang="en-US">
                    <a:noFill/>
                  </a:rPr>
                  <a:t> </a:t>
                </a:r>
              </a:p>
            </p:txBody>
          </p:sp>
        </mc:Fallback>
      </mc:AlternateContent>
      <p:pic>
        <p:nvPicPr>
          <p:cNvPr id="9" name="24典例2.EPS" descr="id:2147492653;FounderCES"/>
          <p:cNvPicPr>
            <a:picLocks noChangeAspect="1"/>
          </p:cNvPicPr>
          <p:nvPr/>
        </p:nvPicPr>
        <p:blipFill>
          <a:blip r:embed="rId2"/>
          <a:stretch>
            <a:fillRect/>
          </a:stretch>
        </p:blipFill>
        <p:spPr>
          <a:xfrm>
            <a:off x="387229" y="899928"/>
            <a:ext cx="1167995" cy="375767"/>
          </a:xfrm>
          <a:prstGeom prst="rect">
            <a:avLst/>
          </a:prstGeom>
        </p:spPr>
      </p:pic>
      <p:sp>
        <p:nvSpPr>
          <p:cNvPr id="4" name="文本框 3"/>
          <p:cNvSpPr txBox="1"/>
          <p:nvPr/>
        </p:nvSpPr>
        <p:spPr>
          <a:xfrm>
            <a:off x="1360608" y="4164576"/>
            <a:ext cx="577759" cy="461665"/>
          </a:xfrm>
          <a:prstGeom prst="rect">
            <a:avLst/>
          </a:prstGeom>
          <a:noFill/>
        </p:spPr>
        <p:txBody>
          <a:bodyPr wrap="square">
            <a:spAutoFit/>
          </a:bodyPr>
          <a:lstStyle/>
          <a:p>
            <a:r>
              <a:rPr lang="en-US" altLang="zh-CN" sz="2400" b="1">
                <a:solidFill>
                  <a:srgbClr val="000000"/>
                </a:solidFill>
                <a:effectLst/>
                <a:latin typeface="Times New Roman" panose="02020603050405020304" pitchFamily="18" charset="0"/>
                <a:ea typeface="宋体" panose="02010600030101010101" pitchFamily="2" charset="-122"/>
              </a:rPr>
              <a:t>B</a:t>
            </a:r>
            <a:endParaRPr lang="zh-CN" altLang="en-US"/>
          </a:p>
        </p:txBody>
      </p:sp>
      <p:pic>
        <p:nvPicPr>
          <p:cNvPr id="7" name="图片 6"/>
          <p:cNvPicPr>
            <a:picLocks noChangeAspect="1"/>
          </p:cNvPicPr>
          <p:nvPr/>
        </p:nvPicPr>
        <p:blipFill>
          <a:blip r:embed="rId3"/>
          <a:stretch>
            <a:fillRect/>
          </a:stretch>
        </p:blipFill>
        <p:spPr>
          <a:xfrm>
            <a:off x="403575" y="4193984"/>
            <a:ext cx="1046020" cy="4232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979405"/>
              </a:xfrm>
            </p:spPr>
            <p:txBody>
              <a:bodyPr/>
              <a:lstStyle/>
              <a:p>
                <a:pPr algn="dist"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速率的比较需要统一相同的单位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然后根据速率之比等于化学计量数之比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换算成同一物质或将速率除以化学计量数之后比较大小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将各物质的反应速率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10000"/>
                  </a:lnSpc>
                </a:pPr>
                <a:r>
                  <a:rPr lang="zh-CN" altLang="zh-CN" b="1" spc="-14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pc="-14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的反应速率</a:t>
                </a:r>
                <a:r>
                  <a:rPr lang="zh-CN"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4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spc="-14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spc="-14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spc="-140">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d>
                  </m:oMath>
                </a14:m>
                <a:r>
                  <a:rPr lang="zh-CN"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spc="-14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4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4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4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 </a:t>
                </a:r>
                <a:r>
                  <a:rPr lang="en-US" altLang="zh-CN" b="1" i="1" spc="-14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spc="-14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spc="-140">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d>
                  </m:oMath>
                </a14:m>
                <a:r>
                  <a:rPr lang="zh-CN"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4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4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4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pc="-14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spc="-14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spc="-140">
                            <a:solidFill>
                              <a:srgbClr val="000000"/>
                            </a:solidFill>
                            <a:latin typeface="Cambria Math" panose="02040503050406030204" pitchFamily="18" charset="0"/>
                            <a:ea typeface="宋体" panose="02010600030101010101" pitchFamily="2" charset="-122"/>
                            <a:cs typeface="Times New Roman" panose="02020603050405020304" pitchFamily="18" charset="0"/>
                          </a:rPr>
                          <m:t>𝐄</m:t>
                        </m:r>
                      </m:e>
                    </m:d>
                  </m:oMath>
                </a14:m>
                <a:r>
                  <a:rPr lang="zh-CN"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b="1" spc="-14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4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4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4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4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4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𝐐</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中的速率最快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979405"/>
              </a:xfrm>
              <a:blipFill rotWithShape="1">
                <a:blip r:embed="rId1"/>
                <a:stretch>
                  <a:fillRect l="-2" t="-21" r="1" b="21"/>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406574" y="879842"/>
            <a:ext cx="1046020" cy="428292"/>
          </a:xfrm>
          <a:prstGeom prst="rect">
            <a:avLst/>
          </a:prstGeom>
        </p:spPr>
      </p:pic>
      <p:pic>
        <p:nvPicPr>
          <p:cNvPr id="4" name="图片 3"/>
          <p:cNvPicPr>
            <a:picLocks noChangeAspect="1"/>
          </p:cNvPicPr>
          <p:nvPr/>
        </p:nvPicPr>
        <p:blipFill>
          <a:blip r:embed="rId3"/>
          <a:stretch>
            <a:fillRect/>
          </a:stretch>
        </p:blipFill>
        <p:spPr>
          <a:xfrm>
            <a:off x="396840" y="3717008"/>
            <a:ext cx="11386998" cy="1629512"/>
          </a:xfrm>
          <a:prstGeom prst="rect">
            <a:avLst/>
          </a:prstGeom>
        </p:spPr>
      </p:pic>
      <p:sp>
        <p:nvSpPr>
          <p:cNvPr id="6" name="内容占位符 4"/>
          <p:cNvSpPr txBox="1"/>
          <p:nvPr/>
        </p:nvSpPr>
        <p:spPr bwMode="auto">
          <a:xfrm>
            <a:off x="360854" y="36622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同一反应中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用不同物质表示反应速率的快慢时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需转化为同一物质、相同单位后再进行数据大小的比较。化学反应速率之比等于化学计量数之比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则反应速率与化学计量数的比值越大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反应速率越快。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487208" y="3714884"/>
            <a:ext cx="2039559" cy="4976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有效碰撞理论对影响化学反应速率的外界因素的解释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化学反应速率与活化分子、有效碰撞的关系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活化分子的百分数越大，单位体积内活化分子数越多，单位时间内有效碰撞的次数越多，化学反应速率越快。如图所示：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3.EPS" descr="id:2147492688;FounderCES"/>
          <p:cNvPicPr>
            <a:picLocks noChangeAspect="1"/>
          </p:cNvPicPr>
          <p:nvPr/>
        </p:nvPicPr>
        <p:blipFill>
          <a:blip r:embed="rId1"/>
          <a:stretch>
            <a:fillRect/>
          </a:stretch>
        </p:blipFill>
        <p:spPr>
          <a:xfrm>
            <a:off x="406574" y="910392"/>
            <a:ext cx="952500" cy="334537"/>
          </a:xfrm>
          <a:prstGeom prst="rect">
            <a:avLst/>
          </a:prstGeom>
        </p:spPr>
      </p:pic>
      <p:pic>
        <p:nvPicPr>
          <p:cNvPr id="5" name="cx462.jpg" descr="id:2147493347;FounderCES"/>
          <p:cNvPicPr>
            <a:picLocks noChangeAspect="1"/>
          </p:cNvPicPr>
          <p:nvPr/>
        </p:nvPicPr>
        <p:blipFill>
          <a:blip r:embed="rId2"/>
          <a:stretch>
            <a:fillRect/>
          </a:stretch>
        </p:blipFill>
        <p:spPr>
          <a:xfrm>
            <a:off x="3250890" y="3104226"/>
            <a:ext cx="5992100" cy="162091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活化分子、有效碰撞与反应速率的关系</a:t>
            </a: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活化能与化学反应速率的关系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一个化学反应往往由多步基元反应完成，活化能越大的基元反应，反应速率越慢</a:t>
            </a:r>
            <a:r>
              <a:rPr lang="zh-CN"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活化能最大的反应为决速</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cx463.jpg" descr="id:2147493354;FounderCES"/>
          <p:cNvPicPr>
            <a:picLocks noChangeAspect="1"/>
          </p:cNvPicPr>
          <p:nvPr/>
        </p:nvPicPr>
        <p:blipFill>
          <a:blip r:embed="rId1"/>
          <a:stretch>
            <a:fillRect/>
          </a:stretch>
        </p:blipFill>
        <p:spPr>
          <a:xfrm>
            <a:off x="3583051" y="1394558"/>
            <a:ext cx="5024309" cy="316835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620688"/>
                <a:ext cx="11485848" cy="1396151"/>
              </a:xfrm>
            </p:spPr>
            <p:txBody>
              <a:bodyPr/>
              <a:lstStyle/>
              <a:p>
                <a:pPr algn="dist" hangingPunct="0">
                  <a:lnSpc>
                    <a:spcPct val="130000"/>
                  </a:lnSpc>
                </a:pP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1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1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辽宁省实验中学高二期中</a:t>
                </a:r>
                <a:r>
                  <a:rPr lang="en-US" altLang="zh-CN" sz="21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2KMnO</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sz="21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1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1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1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1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2MnSO</a:t>
                </a:r>
                <a:r>
                  <a:rPr lang="en-US" altLang="zh-CN" sz="21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1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1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1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1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1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10CO</a:t>
                </a:r>
                <a:r>
                  <a:rPr lang="en-US" altLang="zh-CN" sz="21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sz="21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。某化学小组欲探究浓度、温度对该反应速率的影响，进行如下实验</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忽略溶液体积变化</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620688"/>
                <a:ext cx="11485848" cy="1396151"/>
              </a:xfrm>
              <a:blipFill rotWithShape="1">
                <a:blip r:embed="rId1"/>
                <a:stretch>
                  <a:fillRect l="-2" t="-21" r="1" b="-5316"/>
                </a:stretch>
              </a:blipFill>
            </p:spPr>
            <p:txBody>
              <a:bodyPr/>
              <a:lstStyle/>
              <a:p>
                <a:r>
                  <a:rPr lang="zh-CN" altLang="en-US">
                    <a:noFill/>
                  </a:rPr>
                  <a:t> </a:t>
                </a:r>
              </a:p>
            </p:txBody>
          </p:sp>
        </mc:Fallback>
      </mc:AlternateContent>
      <p:pic>
        <p:nvPicPr>
          <p:cNvPr id="10" name="24典例3.EPS" descr="id:2147492717;FounderCES"/>
          <p:cNvPicPr>
            <a:picLocks noChangeAspect="1"/>
          </p:cNvPicPr>
          <p:nvPr/>
        </p:nvPicPr>
        <p:blipFill>
          <a:blip r:embed="rId2"/>
          <a:stretch>
            <a:fillRect/>
          </a:stretch>
        </p:blipFill>
        <p:spPr>
          <a:xfrm>
            <a:off x="467863" y="809166"/>
            <a:ext cx="955449" cy="308171"/>
          </a:xfrm>
          <a:prstGeom prst="rect">
            <a:avLst/>
          </a:prstGeom>
        </p:spPr>
      </p:pic>
      <p:graphicFrame>
        <p:nvGraphicFramePr>
          <p:cNvPr id="3" name="表格 2"/>
          <p:cNvGraphicFramePr>
            <a:graphicFrameLocks noGrp="1"/>
          </p:cNvGraphicFramePr>
          <p:nvPr/>
        </p:nvGraphicFramePr>
        <p:xfrm>
          <a:off x="467863" y="2009092"/>
          <a:ext cx="11315976" cy="2080260"/>
        </p:xfrm>
        <a:graphic>
          <a:graphicData uri="http://schemas.openxmlformats.org/drawingml/2006/table">
            <a:tbl>
              <a:tblPr firstRow="1" firstCol="1" bandRow="1"/>
              <a:tblGrid>
                <a:gridCol w="442767"/>
                <a:gridCol w="2592288"/>
                <a:gridCol w="2588505"/>
                <a:gridCol w="1773576"/>
                <a:gridCol w="1631690"/>
                <a:gridCol w="2287150"/>
              </a:tblGrid>
              <a:tr h="179301">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编</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号</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酸性</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溶液体积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溶液体积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水的体积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反应温度</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spc="-100" baseline="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反应结束时间</a:t>
                      </a:r>
                      <a:r>
                        <a:rPr lang="en-US" sz="21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AlternateContent xmlns:mc="http://schemas.openxmlformats.org/markup-compatibility/2006">
        <mc:Choice xmlns:a14="http://schemas.microsoft.com/office/drawing/2010/main" Requires="a14">
          <p:sp>
            <p:nvSpPr>
              <p:cNvPr id="5" name="内容占位符 2"/>
              <p:cNvSpPr txBox="1"/>
              <p:nvPr/>
            </p:nvSpPr>
            <p:spPr bwMode="auto">
              <a:xfrm>
                <a:off x="360854" y="4123202"/>
                <a:ext cx="11485848" cy="214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zh-CN" altLang="zh-CN" sz="21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1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1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的目的是探究温度对化学反应速率的影响</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 </a:t>
                </a:r>
                <a:r>
                  <a:rPr lang="en-US" altLang="zh-CN" sz="21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𝐊𝐌𝐧</m:t>
                        </m:r>
                        <m:sSub>
                          <m:sSub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e>
                    </m:d>
                  </m:oMath>
                </a14:m>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a:t>
                </a:r>
                <a:r>
                  <a:rPr lang="en-US"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1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1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sz="21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其他条件不变</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若改用 </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1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1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1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也能达到实验目的</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2"/>
              <p:cNvSpPr txBox="1">
                <a:spLocks noRot="1" noChangeAspect="1" noMove="1" noResize="1" noEditPoints="1" noAdjustHandles="1" noChangeArrowheads="1" noChangeShapeType="1" noTextEdit="1"/>
              </p:cNvSpPr>
              <p:nvPr/>
            </p:nvSpPr>
            <p:spPr bwMode="auto">
              <a:xfrm>
                <a:off x="360854" y="4123202"/>
                <a:ext cx="11485848" cy="2147704"/>
              </a:xfrm>
              <a:prstGeom prst="rect">
                <a:avLst/>
              </a:prstGeom>
              <a:blipFill rotWithShape="1">
                <a:blip r:embed="rId3"/>
                <a:stretch>
                  <a:fillRect l="-2" t="-7" r="1" b="-14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 name="文本框 5"/>
          <p:cNvSpPr txBox="1"/>
          <p:nvPr/>
        </p:nvSpPr>
        <p:spPr>
          <a:xfrm>
            <a:off x="1126654" y="6169837"/>
            <a:ext cx="382910" cy="488595"/>
          </a:xfrm>
          <a:prstGeom prst="rect">
            <a:avLst/>
          </a:prstGeom>
          <a:noFill/>
        </p:spPr>
        <p:txBody>
          <a:bodyPr wrap="square">
            <a:spAutoFit/>
          </a:bodyPr>
          <a:lstStyle/>
          <a:p>
            <a:pPr>
              <a:lnSpc>
                <a:spcPct val="130000"/>
              </a:lnSpc>
            </a:pPr>
            <a:r>
              <a:rPr lang="en-US" altLang="zh-CN" sz="2200" b="1">
                <a:solidFill>
                  <a:srgbClr val="000000"/>
                </a:solidFill>
                <a:effectLst/>
                <a:latin typeface="Times New Roman" panose="02020603050405020304" pitchFamily="18" charset="0"/>
                <a:ea typeface="宋体" panose="02010600030101010101" pitchFamily="2" charset="-122"/>
              </a:rPr>
              <a:t>D</a:t>
            </a:r>
            <a:endParaRPr lang="zh-CN" altLang="en-US" sz="2200"/>
          </a:p>
        </p:txBody>
      </p:sp>
      <p:pic>
        <p:nvPicPr>
          <p:cNvPr id="7" name="图片 6"/>
          <p:cNvPicPr>
            <a:picLocks noChangeAspect="1"/>
          </p:cNvPicPr>
          <p:nvPr/>
        </p:nvPicPr>
        <p:blipFill>
          <a:blip r:embed="rId4"/>
          <a:stretch>
            <a:fillRect/>
          </a:stretch>
        </p:blipFill>
        <p:spPr>
          <a:xfrm>
            <a:off x="403181" y="6301036"/>
            <a:ext cx="795481" cy="3219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458863" y="1112808"/>
            <a:ext cx="9460879" cy="5012624"/>
            <a:chOff x="1458863" y="1112808"/>
            <a:chExt cx="9460879" cy="5012624"/>
          </a:xfrm>
        </p:grpSpPr>
        <p:pic>
          <p:nvPicPr>
            <p:cNvPr id="3" name="XB04.EPS" descr="id:2147493140;FounderCES"/>
            <p:cNvPicPr>
              <a:picLocks noChangeAspect="1"/>
            </p:cNvPicPr>
            <p:nvPr/>
          </p:nvPicPr>
          <p:blipFill rotWithShape="1">
            <a:blip r:embed="rId1"/>
            <a:srcRect t="37591" b="-1"/>
            <a:stretch>
              <a:fillRect/>
            </a:stretch>
          </p:blipFill>
          <p:spPr>
            <a:xfrm>
              <a:off x="1486694" y="1112808"/>
              <a:ext cx="9433048" cy="5012624"/>
            </a:xfrm>
            <a:prstGeom prst="rect">
              <a:avLst/>
            </a:prstGeom>
          </p:spPr>
        </p:pic>
        <p:pic>
          <p:nvPicPr>
            <p:cNvPr id="4" name="图片 3"/>
            <p:cNvPicPr>
              <a:picLocks noChangeAspect="1"/>
            </p:cNvPicPr>
            <p:nvPr/>
          </p:nvPicPr>
          <p:blipFill>
            <a:blip r:embed="rId2"/>
            <a:stretch>
              <a:fillRect/>
            </a:stretch>
          </p:blipFill>
          <p:spPr>
            <a:xfrm>
              <a:off x="1458863" y="1112808"/>
              <a:ext cx="1369188" cy="1380088"/>
            </a:xfrm>
            <a:prstGeom prst="rect">
              <a:avLst/>
            </a:prstGeom>
          </p:spPr>
        </p:pic>
        <p:pic>
          <p:nvPicPr>
            <p:cNvPr id="5" name="图片 4"/>
            <p:cNvPicPr>
              <a:picLocks noChangeAspect="1"/>
            </p:cNvPicPr>
            <p:nvPr/>
          </p:nvPicPr>
          <p:blipFill>
            <a:blip r:embed="rId2"/>
            <a:stretch>
              <a:fillRect/>
            </a:stretch>
          </p:blipFill>
          <p:spPr>
            <a:xfrm>
              <a:off x="1830031" y="2492896"/>
              <a:ext cx="609600" cy="533400"/>
            </a:xfrm>
            <a:prstGeom prst="rect">
              <a:avLst/>
            </a:prstGeom>
          </p:spPr>
        </p:pic>
      </p:grpSp>
      <p:pic>
        <p:nvPicPr>
          <p:cNvPr id="7" name="图片 6"/>
          <p:cNvPicPr>
            <a:picLocks noChangeAspect="1"/>
          </p:cNvPicPr>
          <p:nvPr/>
        </p:nvPicPr>
        <p:blipFill rotWithShape="1">
          <a:blip r:embed="rId3">
            <a:clrChange>
              <a:clrFrom>
                <a:srgbClr val="C0C1C3"/>
              </a:clrFrom>
              <a:clrTo>
                <a:srgbClr val="C0C1C3">
                  <a:alpha val="0"/>
                </a:srgbClr>
              </a:clrTo>
            </a:clrChange>
          </a:blip>
          <a:srcRect l="2061" t="793" r="261" b="434"/>
          <a:stretch>
            <a:fillRect/>
          </a:stretch>
        </p:blipFill>
        <p:spPr>
          <a:xfrm>
            <a:off x="1083469" y="2060848"/>
            <a:ext cx="1352550" cy="107287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64878"/>
              </a:xfrm>
            </p:spPr>
            <p:txBody>
              <a:bodyPr/>
              <a:lstStyle/>
              <a:p>
                <a:pPr hangingPunct="0"/>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外界条件对化学反应速率影响需控制唯一变量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三组实验中溶液体积之和不变</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控制的唯一变量是温度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实验目的是探究温度对化学反应速率的影响</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中用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溶液浓度变化表示的反应速率 </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14:m>
                  <m:oMath xmlns:m="http://schemas.openxmlformats.org/officeDocument/2006/math">
                    <m:d>
                      <m:d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𝐊𝐌𝐧</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e>
                    </m: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𝟎𝟏𝐦𝐨𝐥</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𝐦𝐢𝐧</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若改用</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7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高锰酸钾溶液过量</a:t>
                </a:r>
                <a:r>
                  <a:rPr lang="zh-CN" altLang="zh-CN" sz="2300" b="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7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无法观察到溶液褪色</a:t>
                </a:r>
                <a:r>
                  <a:rPr lang="zh-CN" altLang="zh-CN" sz="2300" b="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7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将不能达到实验目的</a:t>
                </a:r>
                <a:r>
                  <a:rPr lang="zh-CN" altLang="zh-CN" sz="2300" b="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pc="-7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300" spc="-7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64878"/>
              </a:xfrm>
              <a:blipFill rotWithShape="1">
                <a:blip r:embed="rId1"/>
                <a:stretch>
                  <a:fillRect l="-2" t="-21" r="1" b="12"/>
                </a:stretch>
              </a:blipFill>
            </p:spPr>
            <p:txBody>
              <a:bodyPr/>
              <a:lstStyle/>
              <a:p>
                <a:r>
                  <a:rPr lang="zh-CN" altLang="en-US">
                    <a:noFill/>
                  </a:rPr>
                  <a:t> </a:t>
                </a:r>
              </a:p>
            </p:txBody>
          </p:sp>
        </mc:Fallback>
      </mc:AlternateContent>
      <p:pic>
        <p:nvPicPr>
          <p:cNvPr id="8" name="图片 7"/>
          <p:cNvPicPr>
            <a:picLocks noChangeAspect="1"/>
          </p:cNvPicPr>
          <p:nvPr/>
        </p:nvPicPr>
        <p:blipFill>
          <a:blip r:embed="rId2"/>
          <a:stretch>
            <a:fillRect/>
          </a:stretch>
        </p:blipFill>
        <p:spPr>
          <a:xfrm>
            <a:off x="467862" y="917346"/>
            <a:ext cx="802807" cy="363536"/>
          </a:xfrm>
          <a:prstGeom prst="rect">
            <a:avLst/>
          </a:prstGeom>
        </p:spPr>
      </p:pic>
      <p:graphicFrame>
        <p:nvGraphicFramePr>
          <p:cNvPr id="4" name="表格 3"/>
          <p:cNvGraphicFramePr>
            <a:graphicFrameLocks noGrp="1"/>
          </p:cNvGraphicFramePr>
          <p:nvPr/>
        </p:nvGraphicFramePr>
        <p:xfrm>
          <a:off x="467863" y="3869020"/>
          <a:ext cx="11315976" cy="1910906"/>
        </p:xfrm>
        <a:graphic>
          <a:graphicData uri="http://schemas.openxmlformats.org/drawingml/2006/table">
            <a:tbl>
              <a:tblPr firstRow="1" firstCol="1" bandRow="1"/>
              <a:tblGrid>
                <a:gridCol w="442767"/>
                <a:gridCol w="2592288"/>
                <a:gridCol w="2588505"/>
                <a:gridCol w="1773576"/>
                <a:gridCol w="1631690"/>
                <a:gridCol w="2287150"/>
              </a:tblGrid>
              <a:tr h="179301">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编</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号</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酸性</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溶液体积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溶液体积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水的体积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反应温度</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spc="-100" baseline="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反应结束时间</a:t>
                      </a:r>
                      <a:r>
                        <a:rPr lang="en-US" sz="21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551" marR="645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60854" y="1007130"/>
            <a:ext cx="11485848" cy="2184656"/>
          </a:xfrm>
          <a:prstGeom prst="rect">
            <a:avLst/>
          </a:prstGeom>
        </p:spPr>
      </p:pic>
      <p:pic>
        <p:nvPicPr>
          <p:cNvPr id="2" name="图片 1"/>
          <p:cNvPicPr>
            <a:picLocks noChangeAspect="1"/>
          </p:cNvPicPr>
          <p:nvPr/>
        </p:nvPicPr>
        <p:blipFill>
          <a:blip r:embed="rId2"/>
          <a:stretch>
            <a:fillRect/>
          </a:stretch>
        </p:blipFill>
        <p:spPr>
          <a:xfrm>
            <a:off x="487208" y="997188"/>
            <a:ext cx="2039559" cy="497670"/>
          </a:xfrm>
          <a:prstGeom prst="rect">
            <a:avLst/>
          </a:prstGeom>
        </p:spPr>
      </p:pic>
      <p:sp>
        <p:nvSpPr>
          <p:cNvPr id="4" name="内容占位符 3"/>
          <p:cNvSpPr>
            <a:spLocks noGrp="1"/>
          </p:cNvSpPr>
          <p:nvPr>
            <p:ph idx="1"/>
          </p:nvPr>
        </p:nvSpPr>
        <p:spPr>
          <a:xfrm>
            <a:off x="360854" y="953545"/>
            <a:ext cx="11485848" cy="2238241"/>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当影响反应速率的因素有多个且对速率的影响一致时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是无法确定反应速率的变化到底是哪个因素导致的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因此必须控制变量。但是当两个因素对速率的影响相反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根据最终速率的变化情况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可以推理出占主导的因素对反应速率影响的结论。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化学反应速率图像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全程速率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与足量盐酸的反应，反应速率随时间的变化如图所示。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2752;FounderCES"/>
          <p:cNvPicPr>
            <a:picLocks noChangeAspect="1"/>
          </p:cNvPicPr>
          <p:nvPr/>
        </p:nvPicPr>
        <p:blipFill>
          <a:blip r:embed="rId1"/>
          <a:stretch>
            <a:fillRect/>
          </a:stretch>
        </p:blipFill>
        <p:spPr>
          <a:xfrm>
            <a:off x="359198" y="910808"/>
            <a:ext cx="952500" cy="334537"/>
          </a:xfrm>
          <a:prstGeom prst="rect">
            <a:avLst/>
          </a:prstGeom>
        </p:spPr>
      </p:pic>
      <p:graphicFrame>
        <p:nvGraphicFramePr>
          <p:cNvPr id="4" name="表格 3"/>
          <p:cNvGraphicFramePr>
            <a:graphicFrameLocks noGrp="1"/>
          </p:cNvGraphicFramePr>
          <p:nvPr/>
        </p:nvGraphicFramePr>
        <p:xfrm>
          <a:off x="478582" y="2483931"/>
          <a:ext cx="11233248" cy="2194560"/>
        </p:xfrm>
        <a:graphic>
          <a:graphicData uri="http://schemas.openxmlformats.org/drawingml/2006/table">
            <a:tbl>
              <a:tblPr firstRow="1" firstCol="1" bandRow="1"/>
              <a:tblGrid>
                <a:gridCol w="2299914"/>
                <a:gridCol w="8933334"/>
              </a:tblGrid>
              <a:tr h="0">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与盐酸的反应是放热反应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使溶液的温度升高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化学反应速率逐渐增大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随着反应的进行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盐酸的浓度逐渐减小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化学反应速率逐渐减小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9217" name="wht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620" y="2780928"/>
            <a:ext cx="1803374" cy="17232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溶液中加入酸性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溶液，随着反应的进行，反应速率随时间的变化如图所示。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2" y="1937084"/>
              <a:ext cx="11233248" cy="3146271"/>
            </p:xfrm>
            <a:graphic>
              <a:graphicData uri="http://schemas.openxmlformats.org/drawingml/2006/table">
                <a:tbl>
                  <a:tblPr firstRow="1" firstCol="1" bandRow="1"/>
                  <a:tblGrid>
                    <a:gridCol w="2225144"/>
                    <a:gridCol w="9008104"/>
                  </a:tblGrid>
                  <a:tr h="1325383">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反应的化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学方程式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2KMnO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2MnSO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820888">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反应产生的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对该反应起催化作用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随着反应的进行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反应物的浓度逐渐减小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化学反应速率逐渐减小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Choice>
        <mc:Fallback xmlns="">
          <p:graphicFrame>
            <p:nvGraphicFramePr>
              <p:cNvPr id="4" name="表格 3"/>
              <p:cNvGraphicFramePr>
                <a:graphicFrameLocks noGrp="1"/>
              </p:cNvGraphicFramePr>
              <p:nvPr/>
            </p:nvGraphicFramePr>
            <p:xfrm>
              <a:off x="478582" y="1937084"/>
              <a:ext cx="11233248" cy="3146271"/>
            </p:xfrm>
            <a:graphic>
              <a:graphicData uri="http://schemas.openxmlformats.org/drawingml/2006/table">
                <a:tbl>
                  <a:tblPr firstRow="1" firstCol="1" bandRow="1"/>
                  <a:tblGrid>
                    <a:gridCol w="2225144"/>
                    <a:gridCol w="9008104"/>
                  </a:tblGrid>
                  <a:tr h="133667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反应的化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学方程式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820888">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反应产生的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对该反应起催化作用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随着反应的进行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反应物的浓度逐渐减小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化学反应速率逐渐减小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Fallback>
      </mc:AlternateContent>
      <p:pic>
        <p:nvPicPr>
          <p:cNvPr id="12290" name="wht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0630" y="3355164"/>
            <a:ext cx="1656184" cy="15817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marL="0" marR="0" lvl="0" indent="0" algn="l" defTabSz="914400" rtl="0" eaLnBrk="1" fontAlgn="base" latinLnBrk="0" hangingPunct="0">
              <a:spcBef>
                <a:spcPct val="0"/>
              </a:spcBef>
              <a:spcAft>
                <a:spcPct val="0"/>
              </a:spcAft>
              <a:buClrTx/>
              <a:buSzTx/>
              <a:buFontTx/>
              <a:buNone/>
              <a:defRPr/>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速率</a:t>
            </a:r>
            <a:r>
              <a:rPr lang="en-US" altLang="zh-CN" b="1" smtClean="0">
                <a:solidFill>
                  <a:srgbClr val="000000"/>
                </a:solidFill>
                <a:latin typeface="+mn-ea"/>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a:t>
            </a: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marL="0" marR="0" lvl="0" indent="0" algn="l" defTabSz="914400" rtl="0" eaLnBrk="1" fontAlgn="base" latinLnBrk="0" hangingPunct="0">
              <a:spcBef>
                <a:spcPct val="0"/>
              </a:spcBef>
              <a:spcAft>
                <a:spcPct val="0"/>
              </a:spcAft>
              <a:buClrTx/>
              <a:buSzTx/>
              <a:buFontTx/>
              <a:buNone/>
              <a:defRPr/>
            </a:pPr>
            <a:endParaRPr kumimoji="0" lang="en-US" altLang="zh-CN"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base" latinLnBrk="0" hangingPunct="0">
              <a:spcBef>
                <a:spcPct val="0"/>
              </a:spcBef>
              <a:spcAft>
                <a:spcPct val="0"/>
              </a:spcAft>
              <a:buClrTx/>
              <a:buSzTx/>
              <a:buFontTx/>
              <a:buNone/>
              <a:defRPr/>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base" latinLnBrk="0" hangingPunct="0">
              <a:spcBef>
                <a:spcPct val="0"/>
              </a:spcBef>
              <a:spcAft>
                <a:spcPct val="0"/>
              </a:spcAft>
              <a:buClrTx/>
              <a:buSzTx/>
              <a:buFontTx/>
              <a:buNone/>
              <a:defRPr/>
            </a:pPr>
            <a:endParaRPr kumimoji="0" lang="en-US" altLang="zh-CN"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lvl="0" algn="l" hangingPunct="0">
              <a:spcBef>
                <a:spcPct val="0"/>
              </a:spcBef>
              <a:defRPr/>
            </a:pPr>
            <a:r>
              <a:rPr kumimoji="0" lang="en-US" altLang="zh-CN"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b="1" i="0" u="none" strike="noStrike" kern="1200" cap="none" spc="0" normalizeH="0" baseline="0" noProof="0" smtClean="0">
                <a:ln>
                  <a:noFill/>
                </a:ln>
                <a:solidFill>
                  <a:srgbClr val="000000"/>
                </a:solidFill>
                <a:effectLst/>
                <a:uLnTx/>
                <a:uFillTx/>
                <a:latin typeface="Times New Roman" panose="02020603050405020304" pitchFamily="18" charset="0"/>
                <a:ea typeface="黑体" panose="02010609060101010101" pitchFamily="49" charset="-122"/>
                <a:cs typeface="Times New Roman" panose="02020603050405020304" pitchFamily="18" charset="0"/>
              </a:rPr>
              <a:t>速率</a:t>
            </a:r>
            <a:r>
              <a:rPr lang="en-US" altLang="zh-CN" b="1">
                <a:solidFill>
                  <a:srgbClr val="000000"/>
                </a:solidFill>
                <a:latin typeface="+mn-ea"/>
                <a:cs typeface="Times New Roman" panose="02020603050405020304" pitchFamily="18" charset="0"/>
              </a:rPr>
              <a:t>-</a:t>
            </a:r>
            <a:r>
              <a:rPr kumimoji="0" lang="zh-CN" altLang="zh-CN" b="1" i="0" u="none" strike="noStrike" kern="1200" cap="none" spc="0" normalizeH="0" baseline="0" noProof="0" smtClean="0">
                <a:ln>
                  <a:noFill/>
                </a:ln>
                <a:solidFill>
                  <a:srgbClr val="000000"/>
                </a:solidFill>
                <a:effectLst/>
                <a:uLnTx/>
                <a:uFillTx/>
                <a:latin typeface="Times New Roman" panose="02020603050405020304" pitchFamily="18" charset="0"/>
                <a:ea typeface="黑体" panose="02010609060101010101" pitchFamily="49" charset="-122"/>
                <a:cs typeface="Times New Roman" panose="02020603050405020304" pitchFamily="18" charset="0"/>
              </a:rPr>
              <a:t>压强</a:t>
            </a:r>
            <a:r>
              <a:rPr kumimoji="0" lang="zh-CN" altLang="zh-CN" b="1" i="0" u="none" strike="noStrike" kern="1200" cap="none" spc="0" normalizeH="0" baseline="0" noProof="0">
                <a:ln>
                  <a:noFill/>
                </a:ln>
                <a:solidFill>
                  <a:srgbClr val="000000"/>
                </a:solidFill>
                <a:effectLst/>
                <a:uLnTx/>
                <a:uFillTx/>
                <a:latin typeface="Times New Roman" panose="02020603050405020304" pitchFamily="18" charset="0"/>
                <a:ea typeface="黑体" panose="02010609060101010101" pitchFamily="49" charset="-122"/>
                <a:cs typeface="Times New Roman" panose="02020603050405020304" pitchFamily="18" charset="0"/>
              </a:rPr>
              <a:t>图</a:t>
            </a:r>
            <a:endParaRPr kumimoji="0" lang="zh-CN" altLang="zh-CN"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484784"/>
          <a:ext cx="11233248" cy="1440160"/>
        </p:xfrm>
        <a:graphic>
          <a:graphicData uri="http://schemas.openxmlformats.org/drawingml/2006/table">
            <a:tbl>
              <a:tblPr firstRow="1" firstCol="1" bandRow="1"/>
              <a:tblGrid>
                <a:gridCol w="6523758"/>
                <a:gridCol w="4709490"/>
              </a:tblGrid>
              <a:tr h="1440160">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其他条件一定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反应速率随着温度的升高而增大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随着温度的降低而减小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13313" name="wht13.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615486" y="1628800"/>
            <a:ext cx="1169701" cy="122130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表格 4"/>
          <p:cNvGraphicFramePr>
            <a:graphicFrameLocks noGrp="1"/>
          </p:cNvGraphicFramePr>
          <p:nvPr/>
        </p:nvGraphicFramePr>
        <p:xfrm>
          <a:off x="478582" y="3636059"/>
          <a:ext cx="11233248" cy="2194560"/>
        </p:xfrm>
        <a:graphic>
          <a:graphicData uri="http://schemas.openxmlformats.org/drawingml/2006/table">
            <a:tbl>
              <a:tblPr firstRow="1" firstCol="1" bandRow="1"/>
              <a:tblGrid>
                <a:gridCol w="6553478"/>
                <a:gridCol w="4679770"/>
              </a:tblGrid>
              <a:tr h="0">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其他条件一定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增大气态反应物的压强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缩小容器的容积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反应速率随着压强的增大而增大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其他条件一定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减小气态反应物的压强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增大容器的容积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反应速率随着压强的减小而减小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13314" name="wht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7303" y="4078788"/>
            <a:ext cx="1349676" cy="143025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1373"/>
            <a:ext cx="11485848" cy="600164"/>
          </a:xfrm>
        </p:spPr>
        <p:txBody>
          <a:bodyPr/>
          <a:lstStyle/>
          <a:p>
            <a:pPr hangingPunct="0"/>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表格中的各种情况，可以用下面对应选项中的图像曲线表示的是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典例4.EPS" descr="id:2147492773;FounderCES"/>
          <p:cNvPicPr>
            <a:picLocks noChangeAspect="1"/>
          </p:cNvPicPr>
          <p:nvPr/>
        </p:nvPicPr>
        <p:blipFill>
          <a:blip r:embed="rId1"/>
          <a:stretch>
            <a:fillRect/>
          </a:stretch>
        </p:blipFill>
        <p:spPr>
          <a:xfrm>
            <a:off x="409702" y="884170"/>
            <a:ext cx="932164" cy="300661"/>
          </a:xfrm>
          <a:prstGeom prst="rect">
            <a:avLst/>
          </a:prstGeom>
        </p:spPr>
      </p:pic>
      <p:graphicFrame>
        <p:nvGraphicFramePr>
          <p:cNvPr id="4" name="表格 3"/>
          <p:cNvGraphicFramePr>
            <a:graphicFrameLocks noGrp="1"/>
          </p:cNvGraphicFramePr>
          <p:nvPr/>
        </p:nvGraphicFramePr>
        <p:xfrm>
          <a:off x="387229" y="1259795"/>
          <a:ext cx="11485847" cy="4784654"/>
        </p:xfrm>
        <a:graphic>
          <a:graphicData uri="http://schemas.openxmlformats.org/drawingml/2006/table">
            <a:tbl>
              <a:tblPr firstRow="1" firstCol="1" bandRow="1"/>
              <a:tblGrid>
                <a:gridCol w="732798"/>
                <a:gridCol w="5335219"/>
                <a:gridCol w="1872208"/>
                <a:gridCol w="1826576"/>
                <a:gridCol w="1719046"/>
              </a:tblGrid>
              <a:tr h="521128">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反应速率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55078">
                <a:tc>
                  <a:txBody>
                    <a:bodyPr/>
                    <a:lstStyle/>
                    <a:p>
                      <a:pPr algn="ctr"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外形、大小相近的金属和水反应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63534">
                <a:tc>
                  <a:txBody>
                    <a:bodyPr/>
                    <a:lstStyle/>
                    <a:p>
                      <a:pPr algn="ctr"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4mL</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分别和不同浓度的</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草酸</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溶液各</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spc="-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a:t>
                      </a:r>
                      <a:r>
                        <a:rPr lang="en-US"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spc="-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endParaRPr 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042257">
                <a:tc>
                  <a:txBody>
                    <a:bodyPr/>
                    <a:lstStyle/>
                    <a:p>
                      <a:pPr algn="ctr"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溶液和</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硫酸反应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热水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冷水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002657">
                <a:tc>
                  <a:txBody>
                    <a:bodyPr/>
                    <a:lstStyle/>
                    <a:p>
                      <a:pPr algn="ctr"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的过氧化氢溶液分解放出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粉末</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粉末</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86" marR="4838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14340" name="wht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38246" y="1903510"/>
            <a:ext cx="764822" cy="821059"/>
          </a:xfrm>
          <a:prstGeom prst="rect">
            <a:avLst/>
          </a:prstGeom>
          <a:noFill/>
          <a:extLst>
            <a:ext uri="{909E8E84-426E-40DD-AFC4-6F175D3DCCD1}">
              <a14:hiddenFill xmlns:a14="http://schemas.microsoft.com/office/drawing/2010/main">
                <a:solidFill>
                  <a:srgbClr val="FFFFFF"/>
                </a:solidFill>
              </a14:hiddenFill>
            </a:ext>
          </a:extLst>
        </p:spPr>
      </p:pic>
      <p:pic>
        <p:nvPicPr>
          <p:cNvPr id="14339" name="wht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38246" y="2961479"/>
            <a:ext cx="857560" cy="920616"/>
          </a:xfrm>
          <a:prstGeom prst="rect">
            <a:avLst/>
          </a:prstGeom>
          <a:noFill/>
          <a:extLst>
            <a:ext uri="{909E8E84-426E-40DD-AFC4-6F175D3DCCD1}">
              <a14:hiddenFill xmlns:a14="http://schemas.microsoft.com/office/drawing/2010/main">
                <a:solidFill>
                  <a:srgbClr val="FFFFFF"/>
                </a:solidFill>
              </a14:hiddenFill>
            </a:ext>
          </a:extLst>
        </p:spPr>
      </p:pic>
      <p:pic>
        <p:nvPicPr>
          <p:cNvPr id="14338" name="wht1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42940" y="4070904"/>
            <a:ext cx="852866" cy="915576"/>
          </a:xfrm>
          <a:prstGeom prst="rect">
            <a:avLst/>
          </a:prstGeom>
          <a:noFill/>
          <a:extLst>
            <a:ext uri="{909E8E84-426E-40DD-AFC4-6F175D3DCCD1}">
              <a14:hiddenFill xmlns:a14="http://schemas.microsoft.com/office/drawing/2010/main">
                <a:solidFill>
                  <a:srgbClr val="FFFFFF"/>
                </a:solidFill>
              </a14:hiddenFill>
            </a:ext>
          </a:extLst>
        </p:spPr>
      </p:pic>
      <p:pic>
        <p:nvPicPr>
          <p:cNvPr id="14337" name="wht18.jpg"/>
          <p:cNvPicPr>
            <a:picLocks noChangeAspect="1" noChangeArrowheads="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0638246" y="5122572"/>
            <a:ext cx="810260" cy="869838"/>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6"/>
          <a:stretch>
            <a:fillRect/>
          </a:stretch>
        </p:blipFill>
        <p:spPr>
          <a:xfrm>
            <a:off x="387229" y="6166159"/>
            <a:ext cx="909816" cy="368174"/>
          </a:xfrm>
          <a:prstGeom prst="rect">
            <a:avLst/>
          </a:prstGeom>
        </p:spPr>
      </p:pic>
      <p:sp>
        <p:nvSpPr>
          <p:cNvPr id="7" name="文本框 6"/>
          <p:cNvSpPr txBox="1"/>
          <p:nvPr/>
        </p:nvSpPr>
        <p:spPr>
          <a:xfrm>
            <a:off x="1268487" y="6119413"/>
            <a:ext cx="6096000" cy="461665"/>
          </a:xfrm>
          <a:prstGeom prst="rect">
            <a:avLst/>
          </a:prstGeom>
          <a:noFill/>
        </p:spPr>
        <p:txBody>
          <a:bodyPr wrap="square">
            <a:spAutoFit/>
          </a:bodyPr>
          <a:lstStyle/>
          <a:p>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故相同大小的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的反应速率快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的反应均为放热反应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随反应进行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放出大量热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反应速率逐渐加快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由于起始时乙中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故其反应速率比甲中快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由于甲反应是在热水中进行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故甲的反应速率高于乙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随反应进行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反应物浓度逐渐减小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故甲、乙中反应速率均逐渐减小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分解过程中起催化作用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故乙中反应速率应大于甲中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406574" y="872860"/>
            <a:ext cx="999732" cy="40933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903048" y="3212976"/>
            <a:ext cx="1671878" cy="648072"/>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1365472"/>
                <a:ext cx="11485848" cy="3107389"/>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：表示化学反应过程进行快慢的物理量。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单位时间内</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反应物浓度的减少或生成物浓度的增加。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latin typeface="Cambria Math" panose="02040503050406030204" pitchFamily="18" charset="0"/>
                      </a:rPr>
                      <m:t>＝</m:t>
                    </m:r>
                    <m:f>
                      <m:fPr>
                        <m:ctrlPr>
                          <a:rPr lang="zh-CN" altLang="zh-CN" b="1" i="1">
                            <a:latin typeface="Cambria Math" panose="02040503050406030204" pitchFamily="18" charset="0"/>
                          </a:rPr>
                        </m:ctrlPr>
                      </m:fPr>
                      <m:num>
                        <m:r>
                          <a:rPr lang="en-US" altLang="zh-CN" b="1" i="1">
                            <a:latin typeface="Cambria Math" panose="02040503050406030204" pitchFamily="18" charset="0"/>
                          </a:rPr>
                          <m:t>𝚫</m:t>
                        </m:r>
                        <m:r>
                          <a:rPr lang="en-US" altLang="zh-CN" b="1" i="1">
                            <a:latin typeface="Cambria Math" panose="02040503050406030204" pitchFamily="18" charset="0"/>
                          </a:rPr>
                          <m:t>𝒄</m:t>
                        </m:r>
                      </m:num>
                      <m:den>
                        <m:r>
                          <a:rPr lang="en-US" altLang="zh-CN" b="1" i="1">
                            <a:latin typeface="Cambria Math" panose="02040503050406030204" pitchFamily="18" charset="0"/>
                          </a:rPr>
                          <m:t>𝚫</m:t>
                        </m:r>
                        <m:r>
                          <a:rPr lang="en-US" altLang="zh-CN" b="1" i="1">
                            <a:latin typeface="Cambria Math" panose="02040503050406030204" pitchFamily="18" charset="0"/>
                          </a:rPr>
                          <m:t>𝒕</m:t>
                        </m:r>
                      </m:den>
                    </m:f>
                    <m:r>
                      <a:rPr lang="zh-CN" altLang="zh-CN" b="1" i="1">
                        <a:latin typeface="Cambria Math" panose="02040503050406030204" pitchFamily="18" charset="0"/>
                      </a:rPr>
                      <m:t>＝</m:t>
                    </m:r>
                    <m:f>
                      <m:fPr>
                        <m:ctrlPr>
                          <a:rPr lang="zh-CN" altLang="zh-CN" b="1" i="1">
                            <a:latin typeface="Cambria Math" panose="02040503050406030204" pitchFamily="18" charset="0"/>
                          </a:rPr>
                        </m:ctrlPr>
                      </m:fPr>
                      <m:num>
                        <m:r>
                          <a:rPr lang="en-US" altLang="zh-CN" b="1" i="1">
                            <a:latin typeface="Cambria Math" panose="02040503050406030204" pitchFamily="18" charset="0"/>
                          </a:rPr>
                          <m:t>𝚫</m:t>
                        </m:r>
                        <m:r>
                          <a:rPr lang="en-US" altLang="zh-CN" b="1" i="1">
                            <a:latin typeface="Cambria Math" panose="02040503050406030204" pitchFamily="18" charset="0"/>
                          </a:rPr>
                          <m:t>𝒏</m:t>
                        </m:r>
                      </m:num>
                      <m:den>
                        <m:r>
                          <a:rPr lang="en-US" altLang="zh-CN" b="1" i="1">
                            <a:latin typeface="Cambria Math" panose="02040503050406030204" pitchFamily="18" charset="0"/>
                          </a:rPr>
                          <m:t>𝑽</m:t>
                        </m:r>
                        <m:r>
                          <a:rPr lang="en-US" altLang="zh-CN" b="1" i="1">
                            <a:latin typeface="Cambria Math" panose="02040503050406030204" pitchFamily="18" charset="0"/>
                          </a:rPr>
                          <m:t>𝚫</m:t>
                        </m:r>
                        <m:r>
                          <a:rPr lang="en-US" altLang="zh-CN" b="1" i="1">
                            <a:latin typeface="Cambria Math" panose="020405030504060302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1365472"/>
                <a:ext cx="11485848" cy="3107389"/>
              </a:xfrm>
              <a:blipFill rotWithShape="1">
                <a:blip r:embed="rId2"/>
                <a:stretch>
                  <a:fillRect l="-2" t="-7" r="1" b="18"/>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2566814" y="781956"/>
            <a:ext cx="6935079" cy="644065"/>
          </a:xfrm>
          <a:prstGeom prst="rect">
            <a:avLst/>
          </a:prstGeom>
        </p:spPr>
      </p:pic>
      <p:pic>
        <p:nvPicPr>
          <p:cNvPr id="4" name="图片 3"/>
          <p:cNvPicPr>
            <a:picLocks noChangeAspect="1"/>
          </p:cNvPicPr>
          <p:nvPr/>
        </p:nvPicPr>
        <p:blipFill>
          <a:blip r:embed="rId4"/>
          <a:stretch>
            <a:fillRect/>
          </a:stretch>
        </p:blipFill>
        <p:spPr>
          <a:xfrm>
            <a:off x="360854" y="1475419"/>
            <a:ext cx="1536380" cy="461604"/>
          </a:xfrm>
          <a:prstGeom prst="rect">
            <a:avLst/>
          </a:prstGeom>
        </p:spPr>
      </p:pic>
      <p:pic>
        <p:nvPicPr>
          <p:cNvPr id="5" name="图片 4"/>
          <p:cNvPicPr>
            <a:picLocks noChangeAspect="1"/>
          </p:cNvPicPr>
          <p:nvPr/>
        </p:nvPicPr>
        <p:blipFill>
          <a:blip r:embed="rId5"/>
          <a:stretch>
            <a:fillRect/>
          </a:stretch>
        </p:blipFill>
        <p:spPr>
          <a:xfrm>
            <a:off x="360854" y="4531002"/>
            <a:ext cx="11485848" cy="1130246"/>
          </a:xfrm>
          <a:prstGeom prst="rect">
            <a:avLst/>
          </a:prstGeom>
        </p:spPr>
      </p:pic>
      <p:sp>
        <p:nvSpPr>
          <p:cNvPr id="6" name="内容占位符 4"/>
          <p:cNvSpPr txBox="1"/>
          <p:nvPr/>
        </p:nvSpPr>
        <p:spPr bwMode="auto">
          <a:xfrm>
            <a:off x="360854" y="44846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各物质的反应速率之比等于其化学计量数之比。</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一般不用固体和纯液体来表示化学反应速率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固体和纯液体的浓度视为定值。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名师点拨.EPS" descr="id:2147492483;FounderCES"/>
          <p:cNvPicPr>
            <a:picLocks noChangeAspect="1"/>
          </p:cNvPicPr>
          <p:nvPr/>
        </p:nvPicPr>
        <p:blipFill>
          <a:blip r:embed="rId6"/>
          <a:stretch>
            <a:fillRect/>
          </a:stretch>
        </p:blipFill>
        <p:spPr>
          <a:xfrm>
            <a:off x="425830" y="4554000"/>
            <a:ext cx="1997250" cy="467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008230"/>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影响化学反应速率的因素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在相同条件下，不同的化学反应的反应速率首先是由反应物自身的组成、结构和性质等因素决定的。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外因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对于气体反应和溶液中的反应，当其他条件不变时，增大反应物的浓度，可以增大化学反应速率；减小反应物的浓度，可以减小化学反应速率。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当其他条件相同时，升高温度，化学反应速率增大；降低温度，化学反应速率减小。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6574" y="818487"/>
            <a:ext cx="1588693" cy="50093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84576"/>
                <a:ext cx="11485848" cy="5941114"/>
              </a:xfrm>
            </p:spPr>
            <p:txBody>
              <a:bodyPr/>
              <a:lstStyle/>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压强：</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对于气体反应，在相同温度下，增大压强</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减小容器容积</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，化学反应速率加快；减小压强</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增大容器容积</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，化学反应速率减慢。</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恒温时</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压缩体积</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压强增大</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反应物浓度增大</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反应速率加快</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恒温恒容时</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充入气体反应物</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气体反应物浓度增大</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压强也增大</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反应速率加快</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充入惰性气体</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不参与反应</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总压强增大</a:t>
                </a:r>
                <a14:m>
                  <m:oMath xmlns:m="http://schemas.openxmlformats.org/officeDocument/2006/math">
                    <m:m>
                      <m:mPr>
                        <m:mcs>
                          <m:mc>
                            <m:mcPr>
                              <m:count m:val="1"/>
                              <m:mcJc m:val="center"/>
                            </m:mcPr>
                          </m:mc>
                        </m:mcs>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反应物浓度未改变</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m>
                      <m:mPr>
                        <m:mcs>
                          <m:mc>
                            <m:mcPr>
                              <m:count m:val="1"/>
                              <m:mcJc m:val="center"/>
                            </m:mcPr>
                          </m:mc>
                        </m:mcs>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反应速率不变</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恒温恒压时</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充入惰性气体</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不参与反应</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容器容积增大</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气体反应物浓度减小</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反应速率减小</a:t>
                </a:r>
                <a:endPar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催化剂</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300" b="1"/>
                  <a:t>正催化剂：加快反应速率；负催化剂：减慢反应速率；催化剂一般指正催化剂。</a:t>
                </a:r>
                <a:endParaRPr lang="zh-CN" altLang="zh-CN" sz="2300"/>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84576"/>
                <a:ext cx="11485848" cy="5941114"/>
              </a:xfrm>
              <a:blipFill rotWithShape="1">
                <a:blip r:embed="rId1"/>
                <a:stretch>
                  <a:fillRect l="-2" t="-1" r="1" b="-5214"/>
                </a:stretch>
              </a:blipFill>
            </p:spPr>
            <p:txBody>
              <a:bodyPr/>
              <a:lstStyle/>
              <a:p>
                <a:r>
                  <a:rPr lang="zh-CN" altLang="en-US">
                    <a:noFill/>
                  </a:rPr>
                  <a:t> </a:t>
                </a:r>
              </a:p>
            </p:txBody>
          </p:sp>
        </mc:Fallback>
      </mc:AlternateContent>
      <p:pic>
        <p:nvPicPr>
          <p:cNvPr id="21" name="图片 20"/>
          <p:cNvPicPr>
            <a:picLocks noChangeAspect="1"/>
          </p:cNvPicPr>
          <p:nvPr/>
        </p:nvPicPr>
        <p:blipFill>
          <a:blip r:embed="rId2"/>
          <a:stretch>
            <a:fillRect/>
          </a:stretch>
        </p:blipFill>
        <p:spPr>
          <a:xfrm>
            <a:off x="1665878" y="2250496"/>
            <a:ext cx="648072" cy="393689"/>
          </a:xfrm>
          <a:prstGeom prst="rect">
            <a:avLst/>
          </a:prstGeom>
        </p:spPr>
      </p:pic>
      <p:pic>
        <p:nvPicPr>
          <p:cNvPr id="22" name="图片 21"/>
          <p:cNvPicPr>
            <a:picLocks noChangeAspect="1"/>
          </p:cNvPicPr>
          <p:nvPr/>
        </p:nvPicPr>
        <p:blipFill>
          <a:blip r:embed="rId2"/>
          <a:stretch>
            <a:fillRect/>
          </a:stretch>
        </p:blipFill>
        <p:spPr>
          <a:xfrm>
            <a:off x="3583806" y="2250496"/>
            <a:ext cx="648072" cy="393689"/>
          </a:xfrm>
          <a:prstGeom prst="rect">
            <a:avLst/>
          </a:prstGeom>
        </p:spPr>
      </p:pic>
      <p:pic>
        <p:nvPicPr>
          <p:cNvPr id="23" name="图片 22"/>
          <p:cNvPicPr>
            <a:picLocks noChangeAspect="1"/>
          </p:cNvPicPr>
          <p:nvPr/>
        </p:nvPicPr>
        <p:blipFill>
          <a:blip r:embed="rId2"/>
          <a:stretch>
            <a:fillRect/>
          </a:stretch>
        </p:blipFill>
        <p:spPr>
          <a:xfrm>
            <a:off x="6367326" y="2250495"/>
            <a:ext cx="648072" cy="393689"/>
          </a:xfrm>
          <a:prstGeom prst="rect">
            <a:avLst/>
          </a:prstGeom>
        </p:spPr>
      </p:pic>
      <p:pic>
        <p:nvPicPr>
          <p:cNvPr id="24" name="图片 23"/>
          <p:cNvPicPr>
            <a:picLocks noChangeAspect="1"/>
          </p:cNvPicPr>
          <p:nvPr/>
        </p:nvPicPr>
        <p:blipFill>
          <a:blip r:embed="rId2"/>
          <a:stretch>
            <a:fillRect/>
          </a:stretch>
        </p:blipFill>
        <p:spPr>
          <a:xfrm>
            <a:off x="2846054" y="3334409"/>
            <a:ext cx="648072" cy="393689"/>
          </a:xfrm>
          <a:prstGeom prst="rect">
            <a:avLst/>
          </a:prstGeom>
        </p:spPr>
      </p:pic>
      <p:pic>
        <p:nvPicPr>
          <p:cNvPr id="25" name="图片 24"/>
          <p:cNvPicPr>
            <a:picLocks noChangeAspect="1"/>
          </p:cNvPicPr>
          <p:nvPr/>
        </p:nvPicPr>
        <p:blipFill>
          <a:blip r:embed="rId2"/>
          <a:stretch>
            <a:fillRect/>
          </a:stretch>
        </p:blipFill>
        <p:spPr>
          <a:xfrm>
            <a:off x="7965742" y="3334409"/>
            <a:ext cx="648072" cy="393689"/>
          </a:xfrm>
          <a:prstGeom prst="rect">
            <a:avLst/>
          </a:prstGeom>
        </p:spPr>
      </p:pic>
      <p:pic>
        <p:nvPicPr>
          <p:cNvPr id="26" name="图片 25"/>
          <p:cNvPicPr>
            <a:picLocks noChangeAspect="1"/>
          </p:cNvPicPr>
          <p:nvPr/>
        </p:nvPicPr>
        <p:blipFill>
          <a:blip r:embed="rId2"/>
          <a:stretch>
            <a:fillRect/>
          </a:stretch>
        </p:blipFill>
        <p:spPr>
          <a:xfrm>
            <a:off x="4078982" y="3871512"/>
            <a:ext cx="648072" cy="393689"/>
          </a:xfrm>
          <a:prstGeom prst="rect">
            <a:avLst/>
          </a:prstGeom>
        </p:spPr>
      </p:pic>
      <p:pic>
        <p:nvPicPr>
          <p:cNvPr id="27" name="图片 26"/>
          <p:cNvPicPr>
            <a:picLocks noChangeAspect="1"/>
          </p:cNvPicPr>
          <p:nvPr/>
        </p:nvPicPr>
        <p:blipFill>
          <a:blip r:embed="rId2"/>
          <a:stretch>
            <a:fillRect/>
          </a:stretch>
        </p:blipFill>
        <p:spPr>
          <a:xfrm>
            <a:off x="3806862" y="4941168"/>
            <a:ext cx="648072" cy="393689"/>
          </a:xfrm>
          <a:prstGeom prst="rect">
            <a:avLst/>
          </a:prstGeom>
        </p:spPr>
      </p:pic>
      <p:pic>
        <p:nvPicPr>
          <p:cNvPr id="28" name="图片 27"/>
          <p:cNvPicPr>
            <a:picLocks noChangeAspect="1"/>
          </p:cNvPicPr>
          <p:nvPr/>
        </p:nvPicPr>
        <p:blipFill>
          <a:blip r:embed="rId2">
            <a:clrChange>
              <a:clrFrom>
                <a:srgbClr val="FFFFFF"/>
              </a:clrFrom>
              <a:clrTo>
                <a:srgbClr val="FFFFFF">
                  <a:alpha val="0"/>
                </a:srgbClr>
              </a:clrTo>
            </a:clrChange>
          </a:blip>
          <a:stretch>
            <a:fillRect/>
          </a:stretch>
        </p:blipFill>
        <p:spPr>
          <a:xfrm>
            <a:off x="6197667" y="4956529"/>
            <a:ext cx="648072" cy="393689"/>
          </a:xfrm>
          <a:prstGeom prst="rect">
            <a:avLst/>
          </a:prstGeom>
        </p:spPr>
      </p:pic>
      <p:pic>
        <p:nvPicPr>
          <p:cNvPr id="29" name="图片 28"/>
          <p:cNvPicPr>
            <a:picLocks noChangeAspect="1"/>
          </p:cNvPicPr>
          <p:nvPr/>
        </p:nvPicPr>
        <p:blipFill>
          <a:blip r:embed="rId2">
            <a:clrChange>
              <a:clrFrom>
                <a:srgbClr val="FFFFFF"/>
              </a:clrFrom>
              <a:clrTo>
                <a:srgbClr val="FFFFFF">
                  <a:alpha val="0"/>
                </a:srgbClr>
              </a:clrTo>
            </a:clrChange>
          </a:blip>
          <a:stretch>
            <a:fillRect/>
          </a:stretch>
        </p:blipFill>
        <p:spPr>
          <a:xfrm>
            <a:off x="9377216" y="4956529"/>
            <a:ext cx="648072" cy="39368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957246"/>
            <a:ext cx="11485848" cy="3346237"/>
          </a:xfrm>
          <a:prstGeom prst="rect">
            <a:avLst/>
          </a:prstGeom>
        </p:spPr>
      </p:pic>
      <p:sp>
        <p:nvSpPr>
          <p:cNvPr id="5" name="内容占位符 4"/>
          <p:cNvSpPr>
            <a:spLocks noGrp="1"/>
          </p:cNvSpPr>
          <p:nvPr>
            <p:ph idx="1"/>
          </p:nvPr>
        </p:nvSpPr>
        <p:spPr>
          <a:xfrm>
            <a:off x="360854" y="899928"/>
            <a:ext cx="11485848" cy="3346237"/>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对于固体和纯液体反应物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其浓度可视为常数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改变其用量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但当固体颗粒变小时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其表面积增大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升高温度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正、逆反应的反应速率都增大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但增大的程度不同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降低温度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正、逆反应的反应速率都减小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但减小的程度不同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其中吸热反应受温度影响大。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压强对化学反应速率的影响是通过改变反应物浓度实现的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所以分析压强的改变对反应速率的影响时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要从反应物浓度是否发生改变的角度来分析。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970264"/>
            <a:ext cx="1997250" cy="46707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化学反应速率的测定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测定原理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化学反应速率是可以通过实验进行测定的。根据化学反应速率表达式，实验中需要测定不同时刻反应物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或生成物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的浓度。实际上任何一种与物质浓度有关的可观测量都可以加以利用。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直接观察测定：如释放出气体的体积和体系的压强等。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科学仪器测定：如颜色的深浅、光的吸收、光的发射、导电能力等。在溶液中，当反应物或产物本身有较明显的颜色时，可利用颜色深浅和显色物质浓度变化间的比例关系来跟踪反应的过程和测量反应速率。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1177;FounderCES"/>
          <p:cNvPicPr/>
          <p:nvPr/>
        </p:nvPicPr>
        <p:blipFill>
          <a:blip r:embed="rId1"/>
          <a:stretch>
            <a:fillRect/>
          </a:stretch>
        </p:blipFill>
        <p:spPr>
          <a:xfrm>
            <a:off x="432950" y="891136"/>
            <a:ext cx="1445895" cy="3841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20242"/>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实验测定化学反应速率</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43711" y="1339816"/>
          <a:ext cx="11485848" cy="4733228"/>
        </p:xfrm>
        <a:graphic>
          <a:graphicData uri="http://schemas.openxmlformats.org/drawingml/2006/table">
            <a:tbl>
              <a:tblPr firstRow="1" firstCol="1" bandRow="1"/>
              <a:tblGrid>
                <a:gridCol w="1503023"/>
                <a:gridCol w="9982825"/>
              </a:tblGrid>
              <a:tr h="1141978">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78" marR="305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1857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实验仪器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锥形瓶、双孔塞、分液漏斗、直角导气管、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注射器、铁架台、秒表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78" marR="305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74899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实验步骤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按如图所示安装装置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在锥形瓶内放入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通过分液漏斗加入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测量并记录收集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所用的时间。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如果用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硫酸代替</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硫酸重复上述实验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所用时间会增加还是减少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请通过实验证明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并解释原因。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78" marR="305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pic>
        <p:nvPicPr>
          <p:cNvPr id="2049" name="wht7.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871069" y="1445970"/>
            <a:ext cx="3330369" cy="18722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7480</Words>
  <Application>WPS 演示</Application>
  <PresentationFormat>自定义</PresentationFormat>
  <Paragraphs>489</Paragraphs>
  <Slides>36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36</vt:i4>
      </vt:variant>
    </vt:vector>
  </HeadingPairs>
  <TitlesOfParts>
    <vt:vector size="49" baseType="lpstr">
      <vt:lpstr>Arial</vt:lpstr>
      <vt:lpstr>宋体</vt:lpstr>
      <vt:lpstr>Wingdings</vt:lpstr>
      <vt:lpstr>Times New Roman</vt:lpstr>
      <vt:lpstr>楷体</vt:lpstr>
      <vt:lpstr>微软雅黑</vt:lpstr>
      <vt:lpstr>黑体</vt:lpstr>
      <vt:lpstr>Cambria Math</vt:lpstr>
      <vt:lpstr>Book Antiqua</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426</cp:revision>
  <dcterms:created xsi:type="dcterms:W3CDTF">2020-11-06T05:24:00Z</dcterms:created>
  <dcterms:modified xsi:type="dcterms:W3CDTF">2025-09-16T01:06:38Z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0F7B6610ED1F428A89FF275D58CC4CCD_12</vt:lpwstr>
  </property>
</Properties>
</file>